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76" r:id="rId2"/>
    <p:sldId id="256" r:id="rId3"/>
    <p:sldId id="257" r:id="rId4"/>
    <p:sldId id="259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</p:sldIdLst>
  <p:sldSz cx="9144000" cy="6858000" type="screen4x3"/>
  <p:notesSz cx="6858000" cy="9144000"/>
  <p:embeddedFontLst>
    <p:embeddedFont>
      <p:font typeface="Trebuchet MS" panose="020B0603020202020204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DS Goose" panose="02000506030000020003" pitchFamily="2" charset="-52"/>
      <p:regular r:id="rId32"/>
    </p:embeddedFont>
  </p:embeddedFontLst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modifyVerifier cryptProviderType="rsaFull" cryptAlgorithmClass="hash" cryptAlgorithmType="typeAny" cryptAlgorithmSid="4" spinCount="100000" saltData="oCe3fA+Fn4OvT8ksoJVe1w==" hashData="XX+WKO+5JUJELOwv/EjYS4aecnU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265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94" autoAdjust="0"/>
    <p:restoredTop sz="93407" autoAdjust="0"/>
  </p:normalViewPr>
  <p:slideViewPr>
    <p:cSldViewPr>
      <p:cViewPr varScale="1">
        <p:scale>
          <a:sx n="102" d="100"/>
          <a:sy n="102" d="100"/>
        </p:scale>
        <p:origin x="-34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EEFA786-5B42-44E4-85F1-3D4119917891}" type="datetimeFigureOut">
              <a:rPr lang="ru-RU"/>
              <a:pPr>
                <a:defRPr/>
              </a:pPr>
              <a:t>20.07.2017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E96F14B-D5D0-41F7-A952-F3A02092A5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100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6AE6AC17-5181-480D-89F8-B9F47D5463E0}" type="slidenum">
              <a:rPr lang="ru-RU" altLang="ru-RU" smtClean="0"/>
              <a:pPr eaLnBrk="1" hangingPunct="1">
                <a:defRPr/>
              </a:pPr>
              <a:t>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 smtClean="0"/>
              <a:t>Диаметр солнца в 190 раз больше земного, солнце тяжелее Земли почти в 330 тысяч раз.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 smtClean="0"/>
              <a:t>На небе мы видим солнце, как оранжевый или желтый круг, но это всего лишь игра света, на самом деле солнце белое. 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dirty="0" smtClean="0"/>
              <a:t>Расстояние между солнцем и Землёй 150 000 000 км, оно преодолевается светом за 8 минут!</a:t>
            </a:r>
          </a:p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ru-RU" dirty="0" smtClean="0"/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Теперь Солнышко готово поведать вам о тайнах земной природы!</a:t>
            </a: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44672B9F-9428-4373-9E47-3D0CE931326C}" type="slidenum">
              <a:rPr lang="ru-RU" altLang="ru-RU" smtClean="0"/>
              <a:pPr eaLnBrk="1" hangingPunct="1">
                <a:defRPr/>
              </a:pPr>
              <a:t>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Насекомые-наездники катаются верхом на термитах-солдатиках</a:t>
            </a:r>
          </a:p>
          <a:p>
            <a:r>
              <a:rPr lang="ru-RU" altLang="ru-RU" smtClean="0"/>
              <a:t>ПРАВДА. Африканский наездник ездит на голове термита-солдатика и поедает его пищу.</a:t>
            </a:r>
          </a:p>
          <a:p>
            <a:r>
              <a:rPr lang="ru-RU" altLang="ru-RU" smtClean="0"/>
              <a:t>Божьи коровки кусаются когда рассержены</a:t>
            </a:r>
          </a:p>
          <a:p>
            <a:r>
              <a:rPr lang="ru-RU" altLang="ru-RU" smtClean="0"/>
              <a:t>НЕТ. Когда божьим коровкам досаждают, из их суставов сочится кровеобразная едкая жидкость, раздражающая кожу.</a:t>
            </a:r>
          </a:p>
          <a:p>
            <a:r>
              <a:rPr lang="ru-RU" altLang="ru-RU" smtClean="0"/>
              <a:t>У шмелей имеется центральное отопление</a:t>
            </a:r>
          </a:p>
          <a:p>
            <a:r>
              <a:rPr lang="ru-RU" altLang="ru-RU" smtClean="0"/>
              <a:t>ПРАВДА. Шмели могут поддерживать температуру своего тела на уровне 30-37 градусов, когда температура воздуха близка к 0. Тепло образуется благодаря химическим процессам, происходящим в мускулах во время полета.</a:t>
            </a:r>
          </a:p>
          <a:p>
            <a:r>
              <a:rPr lang="ru-RU" altLang="ru-RU" smtClean="0"/>
              <a:t>На зебрах водятся полосатые блохи</a:t>
            </a:r>
          </a:p>
          <a:p>
            <a:r>
              <a:rPr lang="ru-RU" altLang="ru-RU" smtClean="0"/>
              <a:t>НЕТ. Блохи на зебрах не маскируются.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25055D-3520-4C9F-8453-9A65090AE9C3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Муравьи выращивают «яблоки» на дубах</a:t>
            </a:r>
          </a:p>
          <a:p>
            <a:r>
              <a:rPr lang="ru-RU" altLang="ru-RU" smtClean="0"/>
              <a:t>НЕТ. Особое образование, называемое дубовым яблоком, растет на некоторых дубах, но виновником его появления становится обычно оса, она откладывает свои яйца на листья, где потом образуются утолщения, похожие на яблоки.</a:t>
            </a:r>
          </a:p>
          <a:p>
            <a:r>
              <a:rPr lang="ru-RU" altLang="ru-RU" smtClean="0"/>
              <a:t>Орхидеи используют для приготовления мороженого</a:t>
            </a:r>
          </a:p>
          <a:p>
            <a:r>
              <a:rPr lang="ru-RU" altLang="ru-RU" smtClean="0"/>
              <a:t>ОТЧАСТИ ПРАВДА. Ароматические вещества для некоторых видов ванильного мороженого приготовляют из обладающей лечебным эффектом шелухи семян орхидеи ванилия планифолия.</a:t>
            </a:r>
          </a:p>
          <a:p>
            <a:r>
              <a:rPr lang="ru-RU" altLang="ru-RU" smtClean="0"/>
              <a:t>Зерна мексиканской фасоли спрыгивают и разлетаются со стебля-родителя</a:t>
            </a:r>
          </a:p>
          <a:p>
            <a:r>
              <a:rPr lang="ru-RU" altLang="ru-RU" smtClean="0"/>
              <a:t>НЕТ. Гусеница, живущая в зёрнах мексиканской стреляющей фасоли, выстреливает ими в воздух.</a:t>
            </a:r>
          </a:p>
          <a:p>
            <a:r>
              <a:rPr lang="ru-RU" altLang="ru-RU" smtClean="0"/>
              <a:t>Грибы достаточно сильны, чтобы пробиться сквозь дорожные покрытия</a:t>
            </a:r>
          </a:p>
          <a:p>
            <a:r>
              <a:rPr lang="ru-RU" altLang="ru-RU" smtClean="0"/>
              <a:t>ПРАВДА. Некоторые грибы, например чернильный гриб,  могут пробивать асфальт и даже приподнимать булыжники.</a:t>
            </a:r>
          </a:p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64C5F6-FB6C-453C-A45C-F74DCC4ABAAB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Отправляясь на обед, самка бегемота находит няньку для своего малыша.</a:t>
            </a:r>
          </a:p>
          <a:p>
            <a:r>
              <a:rPr lang="ru-RU" altLang="ru-RU" smtClean="0"/>
              <a:t>ПРАВДА. В каждом стаде бегемотов есть своего рода детский сад, где пасутся самки и детёныши. Покидая своего малыша на какое-то время, мать оставляет его под присмотром других самок.</a:t>
            </a:r>
          </a:p>
          <a:p>
            <a:r>
              <a:rPr lang="ru-RU" altLang="ru-RU" smtClean="0"/>
              <a:t>Дикобраз стреляет иглами в своих врагов.</a:t>
            </a:r>
          </a:p>
          <a:p>
            <a:r>
              <a:rPr lang="ru-RU" altLang="ru-RU" smtClean="0"/>
              <a:t>НЕТ. Но если хищник наткнётся на иглы дикобраза, они легко отделяются и остаются в его теле.</a:t>
            </a:r>
          </a:p>
          <a:p>
            <a:r>
              <a:rPr lang="ru-RU" altLang="ru-RU" smtClean="0"/>
              <a:t>Верблюды во время странствий по пустыне хранят запас воды в своих горбах.</a:t>
            </a:r>
          </a:p>
          <a:p>
            <a:r>
              <a:rPr lang="ru-RU" altLang="ru-RU" smtClean="0"/>
              <a:t>НЕТ. Их горбы на самом деле наполнены салом, за счет которого верблюды живут при недостатке или полном отсутствии пищи.</a:t>
            </a:r>
          </a:p>
          <a:p>
            <a:r>
              <a:rPr lang="ru-RU" altLang="ru-RU" smtClean="0"/>
              <a:t>Гиббон может выступать в качестве акробата на канате. </a:t>
            </a:r>
          </a:p>
          <a:p>
            <a:r>
              <a:rPr lang="ru-RU" altLang="ru-RU" smtClean="0"/>
              <a:t>ПРАВДА. Гиббон перебирается с дерева на дерево по лианам, переходя по ним на задних лапах и выпрямившись, как человек. Другие обезьяны пользуются для этого передними лапами.</a:t>
            </a:r>
          </a:p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13F750-19AC-400E-B6FB-7D581496D04F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После купания скворцы вытирают перья об овец.</a:t>
            </a:r>
          </a:p>
          <a:p>
            <a:r>
              <a:rPr lang="ru-RU" altLang="ru-RU" smtClean="0"/>
              <a:t>ПРАВДА. Скворцы обычно просушивают перья, встряхиваясь и размахивая крыльями, а вот шотландские скворцы были замечены на овцах, о шкуры которых они вытирались, словно о полотенце.</a:t>
            </a:r>
          </a:p>
          <a:p>
            <a:r>
              <a:rPr lang="ru-RU" altLang="ru-RU" smtClean="0"/>
              <a:t>Попугаи живут в одном гнезде с термитами.</a:t>
            </a:r>
          </a:p>
          <a:p>
            <a:r>
              <a:rPr lang="ru-RU" altLang="ru-RU" smtClean="0"/>
              <a:t>ПРАВДА. И хохлатый попугай, и золотокрылый австралийский попугай устраивают гнезда в термитниках и вполне мирно уживаются с их хозяевами – термитами.</a:t>
            </a:r>
          </a:p>
          <a:p>
            <a:r>
              <a:rPr lang="ru-RU" altLang="ru-RU" smtClean="0"/>
              <a:t>Голодные орлята пожирают своих родителей.</a:t>
            </a:r>
          </a:p>
          <a:p>
            <a:r>
              <a:rPr lang="ru-RU" altLang="ru-RU" smtClean="0"/>
              <a:t>НЕТ. Взрослые орлы достаточно сильны, чтобы не допустить этого. Однако старшие орлята часто убивают своих младших братьев и нередко поедают их.</a:t>
            </a:r>
          </a:p>
          <a:p>
            <a:r>
              <a:rPr lang="ru-RU" altLang="ru-RU" smtClean="0"/>
              <a:t>Стрижи даже спят на лету.</a:t>
            </a:r>
          </a:p>
          <a:p>
            <a:r>
              <a:rPr lang="ru-RU" altLang="ru-RU" smtClean="0"/>
              <a:t>ПРАВДА. На закате стрижи взлетают на большую высоту и спят на лету, а на рассвете спускаются поближе к земле.</a:t>
            </a:r>
          </a:p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A9450E-E019-4025-A627-5D3FF90693F2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Осьминог от страха становится почти белым.</a:t>
            </a:r>
          </a:p>
          <a:p>
            <a:r>
              <a:rPr lang="ru-RU" altLang="ru-RU" smtClean="0"/>
              <a:t>ПРАВДА. Осьминог способен быстро и резко изменять свой цвет, когда он испуган или рассержен. Он также изменяет окраску, приспосабливаясь к цвету дна.</a:t>
            </a:r>
          </a:p>
          <a:p>
            <a:r>
              <a:rPr lang="ru-RU" altLang="ru-RU" smtClean="0"/>
              <a:t>Крабы поднимаются к поверхности на дельфинах.</a:t>
            </a:r>
          </a:p>
          <a:p>
            <a:r>
              <a:rPr lang="ru-RU" altLang="ru-RU" smtClean="0"/>
              <a:t>НЕТ. Крабы всплывают с помощью своих собственных лапок</a:t>
            </a:r>
          </a:p>
          <a:p>
            <a:r>
              <a:rPr lang="ru-RU" altLang="ru-RU" smtClean="0"/>
              <a:t>Устрицы часто изменяют свой пол.</a:t>
            </a:r>
          </a:p>
          <a:p>
            <a:r>
              <a:rPr lang="ru-RU" altLang="ru-RU" smtClean="0"/>
              <a:t>ПРАВДА. Рождаясь самцом, устрица затем становится самкой. Отложив яички, самка вновь становится самцом. В холодных водах устрицы меняют свой пол раз в год, а в теплых морях они делают это значительно чаще.</a:t>
            </a:r>
          </a:p>
          <a:p>
            <a:r>
              <a:rPr lang="ru-RU" altLang="ru-RU" smtClean="0"/>
              <a:t>Рыба-дикобраз может выбраться из желудка акулы.</a:t>
            </a:r>
          </a:p>
          <a:p>
            <a:r>
              <a:rPr lang="ru-RU" altLang="ru-RU" smtClean="0"/>
              <a:t>ПО-ВИДИМОМУ, НЕТ. Один автор утверждает, что рыба-дикобраз будет стремиться прорвать желудок и наружный панцирь акулы до тех пор, пока не выберется на свободу. Так как нет никаких доказательств, это представляется маловероятным.</a:t>
            </a:r>
          </a:p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966F3A-3C85-4139-A678-FF58ADD0A8B3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94DD6F2F-9160-4FA4-81B4-61048BD1DBCB}" type="slidenum">
              <a:rPr lang="ru-RU" altLang="ru-RU" smtClean="0"/>
              <a:pPr eaLnBrk="1" hangingPunct="1">
                <a:defRPr/>
              </a:pPr>
              <a:t>20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074A3-612F-4034-91C2-7290AA499511}" type="datetimeFigureOut">
              <a:rPr lang="fr-FR"/>
              <a:pPr>
                <a:defRPr/>
              </a:pPr>
              <a:t>20/07/2017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AA64D-4C14-4D57-AA05-EF9AFF5702AE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65822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D0E07-7D55-4B18-B3C7-1B157E75B440}" type="datetimeFigureOut">
              <a:rPr lang="fr-FR"/>
              <a:pPr>
                <a:defRPr/>
              </a:pPr>
              <a:t>20/07/2017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2C15D-3E52-4B5F-B143-06A8C8062574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33090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E9AEF-8AE3-4B80-ADBA-F768045D2D0D}" type="datetimeFigureOut">
              <a:rPr lang="fr-FR"/>
              <a:pPr>
                <a:defRPr/>
              </a:pPr>
              <a:t>20/07/2017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7FB64-DE53-43FA-AE34-B8790DE86622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57638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80798-72B1-4D62-8A5F-20564A4BA948}" type="datetimeFigureOut">
              <a:rPr lang="fr-FR"/>
              <a:pPr>
                <a:defRPr/>
              </a:pPr>
              <a:t>20/07/2017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A9CBC-1622-4C0E-B71D-FFE93A4837D4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04651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33866-ACA7-486E-90D6-952A8EED9BF0}" type="datetimeFigureOut">
              <a:rPr lang="fr-FR"/>
              <a:pPr>
                <a:defRPr/>
              </a:pPr>
              <a:t>20/07/2017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B6E8A-2A78-4E57-AA5C-4299B3A20806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757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D4326-4D07-4F77-94B1-87978D504E8B}" type="datetimeFigureOut">
              <a:rPr lang="fr-FR"/>
              <a:pPr>
                <a:defRPr/>
              </a:pPr>
              <a:t>20/07/2017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1F580-2687-4D07-BF8A-8CB1CFF23B5F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41635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31074-D484-4C95-837B-2B19F5360588}" type="datetimeFigureOut">
              <a:rPr lang="fr-FR"/>
              <a:pPr>
                <a:defRPr/>
              </a:pPr>
              <a:t>20/07/2017</a:t>
            </a:fld>
            <a:endParaRPr lang="fr-CA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A24B1-5E3A-4F25-A7D0-D0FFDDBC84BF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94426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A1A08-170A-495F-8CF7-B0BA36FD4A55}" type="datetimeFigureOut">
              <a:rPr lang="fr-FR"/>
              <a:pPr>
                <a:defRPr/>
              </a:pPr>
              <a:t>20/07/2017</a:t>
            </a:fld>
            <a:endParaRPr lang="fr-CA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3A706-006D-4CCF-B790-99A74FE6E273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78367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9F16C-4522-4AC5-B9C1-22CE863F8548}" type="datetimeFigureOut">
              <a:rPr lang="fr-FR"/>
              <a:pPr>
                <a:defRPr/>
              </a:pPr>
              <a:t>20/07/2017</a:t>
            </a:fld>
            <a:endParaRPr lang="fr-CA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DE949-1A79-46A4-8DC3-79AEACFEBC9B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23517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BBE48-229F-4549-9CE9-F34B18212424}" type="datetimeFigureOut">
              <a:rPr lang="fr-FR"/>
              <a:pPr>
                <a:defRPr/>
              </a:pPr>
              <a:t>20/07/2017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EEFB8-55DF-4325-96D2-05272E3F436D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62344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fr-CA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9E8C6-60BB-46E1-9273-FEFF641FE12A}" type="datetimeFigureOut">
              <a:rPr lang="fr-FR"/>
              <a:pPr>
                <a:defRPr/>
              </a:pPr>
              <a:t>20/07/2017</a:t>
            </a:fld>
            <a:endParaRPr lang="fr-CA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B822E-CF36-4BDB-A687-40B28164009F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86720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ru-RU" smtClean="0"/>
              <a:t>Cliquez pour modifier le style du titre</a:t>
            </a:r>
            <a:endParaRPr lang="fr-CA" altLang="ru-RU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ru-RU" smtClean="0"/>
              <a:t>Cliquez pour modifier les styles du texte du masque</a:t>
            </a:r>
          </a:p>
          <a:p>
            <a:pPr lvl="1"/>
            <a:r>
              <a:rPr lang="fr-FR" altLang="ru-RU" smtClean="0"/>
              <a:t>Deuxième niveau</a:t>
            </a:r>
          </a:p>
          <a:p>
            <a:pPr lvl="2"/>
            <a:r>
              <a:rPr lang="fr-FR" altLang="ru-RU" smtClean="0"/>
              <a:t>Troisième niveau</a:t>
            </a:r>
          </a:p>
          <a:p>
            <a:pPr lvl="3"/>
            <a:r>
              <a:rPr lang="fr-FR" altLang="ru-RU" smtClean="0"/>
              <a:t>Quatrième niveau</a:t>
            </a:r>
          </a:p>
          <a:p>
            <a:pPr lvl="4"/>
            <a:r>
              <a:rPr lang="fr-FR" altLang="ru-RU" smtClean="0"/>
              <a:t>Cinquième niveau</a:t>
            </a:r>
            <a:endParaRPr lang="fr-CA" altLang="ru-RU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9EB5A7-C1BB-4571-90CB-CE79424E990B}" type="datetimeFigureOut">
              <a:rPr lang="fr-FR"/>
              <a:pPr>
                <a:defRPr/>
              </a:pPr>
              <a:t>20/07/2017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7B8414-4B14-4198-96FC-9A02E7235FD8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fotokto.ru/photo/view/4421967.html" TargetMode="External"/><Relationship Id="rId13" Type="http://schemas.openxmlformats.org/officeDocument/2006/relationships/hyperlink" Target="http://user.vse42.ru/files/P_S1280x958q80/Wnone/ui-51774769091180.76309572.jpeg" TargetMode="External"/><Relationship Id="rId3" Type="http://schemas.openxmlformats.org/officeDocument/2006/relationships/hyperlink" Target="https://yt3.ggpht.com/-XgM-woTGeRE/AAAAAAAAAAI/AAAAAAAAAAA/_LiqCNzROhk/s900-c-k-no-mo-rj-c0xffffff/photo.jpg" TargetMode="External"/><Relationship Id="rId7" Type="http://schemas.openxmlformats.org/officeDocument/2006/relationships/hyperlink" Target="https://priyatnogo-appetita.com/media/k2/galleries/1596/Vanil1.jpg" TargetMode="External"/><Relationship Id="rId12" Type="http://schemas.openxmlformats.org/officeDocument/2006/relationships/hyperlink" Target="https://i.ytimg.com/vi/oVTkkGTiQO0/maxresdefault.jpg" TargetMode="External"/><Relationship Id="rId2" Type="http://schemas.openxmlformats.org/officeDocument/2006/relationships/hyperlink" Target="http://knowit.ucoz.ru/photo/o_zhivotnyjkh/4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zharptica8.ru/wp-content/uploads/2017/04/F1354867501_a-pushistye-shmeli.jpg" TargetMode="External"/><Relationship Id="rId11" Type="http://schemas.openxmlformats.org/officeDocument/2006/relationships/hyperlink" Target="http://pics2.pokazuha.ru/p441/s/r/9698716brs.jpg" TargetMode="External"/><Relationship Id="rId5" Type="http://schemas.openxmlformats.org/officeDocument/2006/relationships/hyperlink" Target="http://macroid.ru/mdata/57/P1280102.jpg" TargetMode="External"/><Relationship Id="rId10" Type="http://schemas.openxmlformats.org/officeDocument/2006/relationships/hyperlink" Target="http://daosfera.ru/wp-content/uploads/2015/05/zhyvotnye-28-20.jpg" TargetMode="External"/><Relationship Id="rId4" Type="http://schemas.openxmlformats.org/officeDocument/2006/relationships/hyperlink" Target="https://yandex.ru/images/search?cbir_id=509584%2FndKs9yb_vBKQTFV_P-Bn6w&amp;url=&amp;img_url=http%3A%2F%2Fwww.bacbc.org%2Fuploads%2F2%2F3%2F7%2F3%2F23734364%2F376691817.jpg&amp;rpt=imagelike" TargetMode="External"/><Relationship Id="rId9" Type="http://schemas.openxmlformats.org/officeDocument/2006/relationships/hyperlink" Target="http://etup.livejournal.com/39795.html?thread=16677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116632"/>
            <a:ext cx="7772400" cy="6480720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000" cap="none" dirty="0" smtClean="0">
                <a:solidFill>
                  <a:srgbClr val="002060"/>
                </a:solidFill>
                <a:effectLst/>
              </a:rPr>
              <a:t>Муниципальное бюджетное учреждение культуры</a:t>
            </a:r>
            <a:br>
              <a:rPr lang="ru-RU" sz="2000" cap="none" dirty="0" smtClean="0">
                <a:solidFill>
                  <a:srgbClr val="002060"/>
                </a:solidFill>
                <a:effectLst/>
              </a:rPr>
            </a:br>
            <a:r>
              <a:rPr lang="ru-RU" sz="2000" cap="none" dirty="0" smtClean="0">
                <a:solidFill>
                  <a:srgbClr val="002060"/>
                </a:solidFill>
                <a:effectLst/>
              </a:rPr>
              <a:t> «Центральная детская библиотека»</a:t>
            </a:r>
            <a:r>
              <a:rPr lang="ru-RU" sz="2000" cap="none" dirty="0">
                <a:solidFill>
                  <a:srgbClr val="002060"/>
                </a:solidFill>
                <a:effectLst/>
              </a:rPr>
              <a:t> </a:t>
            </a:r>
            <a:r>
              <a:rPr lang="ru-RU" sz="2000" cap="none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2000" cap="none" dirty="0" smtClean="0">
                <a:solidFill>
                  <a:srgbClr val="002060"/>
                </a:solidFill>
                <a:effectLst/>
              </a:rPr>
            </a:br>
            <a:r>
              <a:rPr lang="ru-RU" sz="2000" cap="none" dirty="0" err="1" smtClean="0">
                <a:solidFill>
                  <a:srgbClr val="002060"/>
                </a:solidFill>
                <a:effectLst/>
              </a:rPr>
              <a:t>Очёрского</a:t>
            </a:r>
            <a:r>
              <a:rPr lang="ru-RU" sz="2000" cap="none" dirty="0" smtClean="0">
                <a:solidFill>
                  <a:srgbClr val="002060"/>
                </a:solidFill>
                <a:effectLst/>
              </a:rPr>
              <a:t> городского поселения</a:t>
            </a:r>
            <a:br>
              <a:rPr lang="ru-RU" sz="2000" cap="none" dirty="0" smtClean="0">
                <a:solidFill>
                  <a:srgbClr val="002060"/>
                </a:solidFill>
                <a:effectLst/>
              </a:rPr>
            </a:br>
            <a:r>
              <a:rPr lang="ru-RU" sz="2000" cap="none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2000" cap="none" dirty="0" smtClean="0">
                <a:solidFill>
                  <a:srgbClr val="002060"/>
                </a:solidFill>
                <a:effectLst/>
              </a:rPr>
            </a:br>
            <a:r>
              <a:rPr lang="ru-RU" sz="3200" cap="none" dirty="0" smtClean="0">
                <a:solidFill>
                  <a:srgbClr val="C00000"/>
                </a:solidFill>
                <a:effectLst/>
              </a:rPr>
              <a:t>Презентация </a:t>
            </a:r>
            <a:r>
              <a:rPr lang="ru-RU" sz="3200" cap="none" dirty="0" smtClean="0">
                <a:solidFill>
                  <a:srgbClr val="C00000"/>
                </a:solidFill>
                <a:effectLst/>
              </a:rPr>
              <a:t>«Чудесница-природа загадками полна»</a:t>
            </a:r>
            <a:r>
              <a:rPr lang="ru-RU" sz="2800" cap="none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2800" cap="none" dirty="0" smtClean="0">
                <a:solidFill>
                  <a:srgbClr val="002060"/>
                </a:solidFill>
                <a:effectLst/>
              </a:rPr>
            </a:br>
            <a:r>
              <a:rPr lang="ru-RU" sz="2800" cap="none" dirty="0" smtClean="0">
                <a:solidFill>
                  <a:srgbClr val="002060"/>
                </a:solidFill>
                <a:effectLst/>
              </a:rPr>
              <a:t>эколого-познавательная </a:t>
            </a:r>
            <a:r>
              <a:rPr lang="ru-RU" sz="2800" cap="none" dirty="0" smtClean="0">
                <a:solidFill>
                  <a:srgbClr val="002060"/>
                </a:solidFill>
                <a:effectLst/>
              </a:rPr>
              <a:t>программа </a:t>
            </a:r>
            <a:br>
              <a:rPr lang="ru-RU" sz="2800" cap="none" dirty="0" smtClean="0">
                <a:solidFill>
                  <a:srgbClr val="002060"/>
                </a:solidFill>
                <a:effectLst/>
              </a:rPr>
            </a:br>
            <a:r>
              <a:rPr lang="ru-RU" sz="2800" cap="none" dirty="0" smtClean="0">
                <a:solidFill>
                  <a:srgbClr val="002060"/>
                </a:solidFill>
                <a:effectLst/>
              </a:rPr>
              <a:t>для детей </a:t>
            </a:r>
            <a:r>
              <a:rPr lang="ru-RU" sz="2800" cap="none" dirty="0" smtClean="0">
                <a:solidFill>
                  <a:srgbClr val="002060"/>
                </a:solidFill>
                <a:effectLst/>
              </a:rPr>
              <a:t>5-9 </a:t>
            </a:r>
            <a:r>
              <a:rPr lang="ru-RU" sz="2800" cap="none" dirty="0" smtClean="0">
                <a:solidFill>
                  <a:srgbClr val="002060"/>
                </a:solidFill>
                <a:effectLst/>
              </a:rPr>
              <a:t>лет</a:t>
            </a:r>
            <a:r>
              <a:rPr lang="ru-RU" sz="2000" cap="none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2000" cap="none" dirty="0" smtClean="0">
                <a:solidFill>
                  <a:srgbClr val="002060"/>
                </a:solidFill>
                <a:effectLst/>
              </a:rPr>
            </a:br>
            <a:r>
              <a:rPr lang="ru-RU" sz="2000" cap="none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2000" cap="none" dirty="0" smtClean="0">
                <a:solidFill>
                  <a:srgbClr val="002060"/>
                </a:solidFill>
                <a:effectLst/>
              </a:rPr>
            </a:br>
            <a:r>
              <a:rPr lang="ru-RU" sz="2000" cap="none" dirty="0" smtClean="0">
                <a:solidFill>
                  <a:srgbClr val="002060"/>
                </a:solidFill>
                <a:effectLst/>
              </a:rPr>
              <a:t>Автор: </a:t>
            </a:r>
            <a:r>
              <a:rPr lang="ru-RU" sz="2000" cap="none" dirty="0" smtClean="0">
                <a:solidFill>
                  <a:srgbClr val="002060"/>
                </a:solidFill>
                <a:effectLst/>
              </a:rPr>
              <a:t>Соколова Юлия Александровна, </a:t>
            </a:r>
            <a:br>
              <a:rPr lang="ru-RU" sz="2000" cap="none" dirty="0" smtClean="0">
                <a:solidFill>
                  <a:srgbClr val="002060"/>
                </a:solidFill>
                <a:effectLst/>
              </a:rPr>
            </a:br>
            <a:r>
              <a:rPr lang="ru-RU" sz="2000" cap="none" dirty="0" smtClean="0">
                <a:solidFill>
                  <a:srgbClr val="002060"/>
                </a:solidFill>
                <a:effectLst/>
              </a:rPr>
              <a:t>зав. сектором автоматизации</a:t>
            </a:r>
            <a:br>
              <a:rPr lang="ru-RU" sz="2000" cap="none" dirty="0" smtClean="0">
                <a:solidFill>
                  <a:srgbClr val="002060"/>
                </a:solidFill>
                <a:effectLst/>
              </a:rPr>
            </a:br>
            <a:r>
              <a:rPr lang="ru-RU" sz="2000" cap="none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2000" cap="none" dirty="0" smtClean="0">
                <a:solidFill>
                  <a:srgbClr val="002060"/>
                </a:solidFill>
                <a:effectLst/>
              </a:rPr>
            </a:br>
            <a:r>
              <a:rPr lang="ru-RU" sz="2000" cap="none" dirty="0">
                <a:solidFill>
                  <a:srgbClr val="002060"/>
                </a:solidFill>
                <a:effectLst/>
              </a:rPr>
              <a:t/>
            </a:r>
            <a:br>
              <a:rPr lang="ru-RU" sz="2000" cap="none" dirty="0">
                <a:solidFill>
                  <a:srgbClr val="002060"/>
                </a:solidFill>
                <a:effectLst/>
              </a:rPr>
            </a:br>
            <a:r>
              <a:rPr lang="ru-RU" sz="2000" cap="none" dirty="0" smtClean="0">
                <a:solidFill>
                  <a:srgbClr val="FF0000"/>
                </a:solidFill>
                <a:effectLst/>
              </a:rPr>
              <a:t>ВНИМАНИЕ! Данный слайд скрыт!</a:t>
            </a:r>
            <a:r>
              <a:rPr lang="ru-RU" sz="2000" cap="none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2000" cap="none" dirty="0" smtClean="0">
                <a:solidFill>
                  <a:srgbClr val="002060"/>
                </a:solidFill>
                <a:effectLst/>
              </a:rPr>
            </a:br>
            <a:r>
              <a:rPr lang="ru-RU" sz="2000" cap="none" dirty="0">
                <a:solidFill>
                  <a:srgbClr val="002060"/>
                </a:solidFill>
                <a:effectLst/>
              </a:rPr>
              <a:t/>
            </a:r>
            <a:br>
              <a:rPr lang="ru-RU" sz="2000" cap="none" dirty="0">
                <a:solidFill>
                  <a:srgbClr val="002060"/>
                </a:solidFill>
                <a:effectLst/>
              </a:rPr>
            </a:br>
            <a:r>
              <a:rPr lang="ru-RU" sz="2000" cap="none" dirty="0" smtClean="0">
                <a:solidFill>
                  <a:srgbClr val="002060"/>
                </a:solidFill>
                <a:effectLst/>
              </a:rPr>
              <a:t>г. Очёр, 2017 год</a:t>
            </a:r>
            <a:endParaRPr lang="ru-RU" sz="2000" cap="none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8039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re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8713788" cy="1143000"/>
          </a:xfrm>
        </p:spPr>
        <p:txBody>
          <a:bodyPr/>
          <a:lstStyle/>
          <a:p>
            <a:pPr algn="l" eaLnBrk="1" hangingPunct="1"/>
            <a:r>
              <a:rPr lang="ru-RU" altLang="ru-RU" sz="4800" b="1" smtClean="0">
                <a:solidFill>
                  <a:srgbClr val="FF0000"/>
                </a:solidFill>
              </a:rPr>
              <a:t>Удивительные факты</a:t>
            </a:r>
            <a:endParaRPr lang="fr-CA" altLang="ru-RU" sz="4800" b="1" smtClean="0">
              <a:solidFill>
                <a:srgbClr val="FF0000"/>
              </a:solidFill>
            </a:endParaRPr>
          </a:p>
        </p:txBody>
      </p:sp>
      <p:pic>
        <p:nvPicPr>
          <p:cNvPr id="10243" name="Picture 2" descr="http://www.imgonline.com.ua/result_img/imgonline-com-ua-demotivatorUuts9KLT6EH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38250"/>
            <a:ext cx="76327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http://www.imgonline.com.ua/result_img/imgonline-com-ua-demotivatorI1qYZaSjdf0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238250"/>
            <a:ext cx="69850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8" descr="http://www.imgonline.com.ua/result_img/imgonline-com-ua-demotivatorys4DNOQ3uB7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1125538"/>
            <a:ext cx="7505700" cy="570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0" descr="http://www.imgonline.com.ua/result_img/imgonline-com-ua-demotivatorYNsZ5COgGsb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46175"/>
            <a:ext cx="7505700" cy="570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2" descr="http://www.imgonline.com.ua/result_img/imgonline-com-ua-demotivatorut83sDPV3Er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1146175"/>
            <a:ext cx="7505700" cy="571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6686550" cy="1143000"/>
          </a:xfrm>
        </p:spPr>
        <p:txBody>
          <a:bodyPr/>
          <a:lstStyle/>
          <a:p>
            <a:pPr algn="l" eaLnBrk="1" hangingPunct="1"/>
            <a:r>
              <a:rPr lang="ru-RU" altLang="ru-RU" sz="4800" b="1" smtClean="0">
                <a:solidFill>
                  <a:srgbClr val="FF0000"/>
                </a:solidFill>
              </a:rPr>
              <a:t>Мир животных</a:t>
            </a:r>
            <a:endParaRPr lang="fr-CA" altLang="ru-RU" sz="4800" b="1" smtClean="0">
              <a:solidFill>
                <a:srgbClr val="FF0000"/>
              </a:solidFill>
            </a:endParaRPr>
          </a:p>
        </p:txBody>
      </p:sp>
      <p:sp>
        <p:nvSpPr>
          <p:cNvPr id="11267" name="Espace réservé du contenu 2"/>
          <p:cNvSpPr>
            <a:spLocks noGrp="1"/>
          </p:cNvSpPr>
          <p:nvPr>
            <p:ph idx="1"/>
          </p:nvPr>
        </p:nvSpPr>
        <p:spPr>
          <a:xfrm>
            <a:off x="323850" y="1196975"/>
            <a:ext cx="8064500" cy="4525963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265F00"/>
                </a:solidFill>
              </a:rPr>
              <a:t>Животные населяют весь земной шар: сушу, пресноводные водоемы, моря и океаны.</a:t>
            </a:r>
          </a:p>
          <a:p>
            <a:pPr eaLnBrk="1" hangingPunct="1"/>
            <a:r>
              <a:rPr lang="ru-RU" altLang="ru-RU" smtClean="0">
                <a:solidFill>
                  <a:srgbClr val="265F00"/>
                </a:solidFill>
              </a:rPr>
              <a:t>Одни животные живут скрытно или имеют очень малые размеры, поэтому мы их не замечаем. Другие, напротив, часто встречаются нам.</a:t>
            </a:r>
            <a:endParaRPr lang="fr-CA" altLang="ru-RU" smtClean="0">
              <a:solidFill>
                <a:srgbClr val="265F00"/>
              </a:solidFill>
            </a:endParaRPr>
          </a:p>
        </p:txBody>
      </p:sp>
      <p:pic>
        <p:nvPicPr>
          <p:cNvPr id="11268" name="Picture 2" descr="http://i-komok.narod.ru/linki/demiart.ru/forum/uploads/post-5054-1182872657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4365625"/>
            <a:ext cx="4608513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6686550" cy="1143000"/>
          </a:xfrm>
        </p:spPr>
        <p:txBody>
          <a:bodyPr/>
          <a:lstStyle/>
          <a:p>
            <a:pPr algn="l" eaLnBrk="1" hangingPunct="1"/>
            <a:r>
              <a:rPr lang="ru-RU" altLang="ru-RU" sz="4800" b="1" smtClean="0">
                <a:solidFill>
                  <a:srgbClr val="FF0000"/>
                </a:solidFill>
              </a:rPr>
              <a:t>Правда ли это?</a:t>
            </a:r>
            <a:endParaRPr lang="fr-CA" altLang="ru-RU" sz="4800" b="1" smtClean="0">
              <a:solidFill>
                <a:srgbClr val="FF0000"/>
              </a:solidFill>
            </a:endParaRPr>
          </a:p>
        </p:txBody>
      </p:sp>
      <p:sp>
        <p:nvSpPr>
          <p:cNvPr id="12291" name="Espace réservé du contenu 2"/>
          <p:cNvSpPr>
            <a:spLocks noGrp="1"/>
          </p:cNvSpPr>
          <p:nvPr>
            <p:ph idx="1"/>
          </p:nvPr>
        </p:nvSpPr>
        <p:spPr>
          <a:xfrm>
            <a:off x="323850" y="1196975"/>
            <a:ext cx="8064500" cy="4525963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265F00"/>
                </a:solidFill>
              </a:rPr>
              <a:t>Отправляясь на обед, самка бегемота находит няньку для своего малыша.</a:t>
            </a:r>
          </a:p>
          <a:p>
            <a:pPr eaLnBrk="1" hangingPunct="1"/>
            <a:r>
              <a:rPr lang="ru-RU" altLang="ru-RU" smtClean="0">
                <a:solidFill>
                  <a:srgbClr val="265F00"/>
                </a:solidFill>
              </a:rPr>
              <a:t>Дикобраз стреляет иглами в своих врагов.</a:t>
            </a:r>
          </a:p>
          <a:p>
            <a:pPr eaLnBrk="1" hangingPunct="1"/>
            <a:r>
              <a:rPr lang="ru-RU" altLang="ru-RU" smtClean="0">
                <a:solidFill>
                  <a:srgbClr val="265F00"/>
                </a:solidFill>
              </a:rPr>
              <a:t>Верблюды во время странствий по пустыне хранят запас воды в своих горбах.</a:t>
            </a:r>
          </a:p>
          <a:p>
            <a:pPr eaLnBrk="1" hangingPunct="1"/>
            <a:r>
              <a:rPr lang="ru-RU" altLang="ru-RU" smtClean="0">
                <a:solidFill>
                  <a:srgbClr val="265F00"/>
                </a:solidFill>
              </a:rPr>
              <a:t>Гиббон может выступать в качестве акробата на канате. </a:t>
            </a:r>
            <a:endParaRPr lang="fr-CA" altLang="ru-RU" smtClean="0">
              <a:solidFill>
                <a:srgbClr val="265F00"/>
              </a:solidFill>
            </a:endParaRPr>
          </a:p>
        </p:txBody>
      </p:sp>
      <p:pic>
        <p:nvPicPr>
          <p:cNvPr id="12297" name="Picture 9" descr="http://foto-zverey.ru/begenoty/begemoty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311400"/>
            <a:ext cx="5224463" cy="3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1" descr="http://interesno-nazhimy.ru/Foto_10_01_2010/003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379788"/>
            <a:ext cx="4792662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3" descr="http://fb.ru/misc/i/gallery/25881/8787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692150"/>
            <a:ext cx="445452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15" descr="http://img.animal-photos.ru/monkeys/gibbon/gibbon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117600"/>
            <a:ext cx="4992687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17" descr="http://fototelegraf.ru/wp-content/uploads/2012/09/zhyvotnye-28-20-990x66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3" y="1371600"/>
            <a:ext cx="4789487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8713788" cy="1143000"/>
          </a:xfrm>
        </p:spPr>
        <p:txBody>
          <a:bodyPr/>
          <a:lstStyle/>
          <a:p>
            <a:pPr algn="l" eaLnBrk="1" hangingPunct="1"/>
            <a:r>
              <a:rPr lang="ru-RU" altLang="ru-RU" sz="4800" b="1" smtClean="0">
                <a:solidFill>
                  <a:srgbClr val="FF0000"/>
                </a:solidFill>
              </a:rPr>
              <a:t>Удивительные факты</a:t>
            </a:r>
            <a:endParaRPr lang="fr-CA" altLang="ru-RU" sz="4800" b="1" smtClean="0">
              <a:solidFill>
                <a:srgbClr val="FF0000"/>
              </a:solidFill>
            </a:endParaRPr>
          </a:p>
        </p:txBody>
      </p:sp>
      <p:pic>
        <p:nvPicPr>
          <p:cNvPr id="13321" name="Picture 9" descr="http://www.imgonline.com.ua/result_img/imgonline-com-ua-demotivatorTyVaMtjB0Xy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25538"/>
            <a:ext cx="69850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1" descr="http://www.imgonline.com.ua/result_img/imgonline-com-ua-demotivatorpGhcWuDjGjK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087438"/>
            <a:ext cx="6956425" cy="572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3" descr="http://www.imgonline.com.ua/result_img/imgonline-com-ua-demotivatorVLMZSzctXpL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23950"/>
            <a:ext cx="7029450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15" descr="http://www.imgonline.com.ua/result_img/imgonline-com-ua-demotivatorfRnusc4hzG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1087438"/>
            <a:ext cx="7032625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17" descr="http://www.imgonline.com.ua/result_img/imgonline-com-ua-demotivatorYoeQCwadgI7G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087438"/>
            <a:ext cx="6999288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6686550" cy="1143000"/>
          </a:xfrm>
        </p:spPr>
        <p:txBody>
          <a:bodyPr/>
          <a:lstStyle/>
          <a:p>
            <a:pPr algn="l" eaLnBrk="1" hangingPunct="1"/>
            <a:r>
              <a:rPr lang="ru-RU" altLang="ru-RU" sz="4800" b="1" smtClean="0">
                <a:solidFill>
                  <a:srgbClr val="FF0000"/>
                </a:solidFill>
              </a:rPr>
              <a:t>Мир птиц</a:t>
            </a:r>
            <a:endParaRPr lang="fr-CA" altLang="ru-RU" sz="4800" b="1" smtClean="0">
              <a:solidFill>
                <a:srgbClr val="FF0000"/>
              </a:solidFill>
            </a:endParaRPr>
          </a:p>
        </p:txBody>
      </p:sp>
      <p:sp>
        <p:nvSpPr>
          <p:cNvPr id="11267" name="Espace réservé du contenu 2"/>
          <p:cNvSpPr>
            <a:spLocks noGrp="1"/>
          </p:cNvSpPr>
          <p:nvPr>
            <p:ph idx="1"/>
          </p:nvPr>
        </p:nvSpPr>
        <p:spPr>
          <a:xfrm>
            <a:off x="323850" y="1196975"/>
            <a:ext cx="8064500" cy="4525963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265F00"/>
                </a:solidFill>
              </a:rPr>
              <a:t>На Земле существует свыше 8600 видов птиц, а учёные до сих пор открывают новые.</a:t>
            </a:r>
          </a:p>
          <a:p>
            <a:pPr eaLnBrk="1" hangingPunct="1"/>
            <a:r>
              <a:rPr lang="ru-RU" altLang="ru-RU" smtClean="0">
                <a:solidFill>
                  <a:srgbClr val="265F00"/>
                </a:solidFill>
              </a:rPr>
              <a:t>Птиц можно встретить и в угольных шахтах, и на вершинах гор, в джунглях, городах и пустынях, над океанами и на вечных льдах…</a:t>
            </a:r>
          </a:p>
        </p:txBody>
      </p:sp>
      <p:pic>
        <p:nvPicPr>
          <p:cNvPr id="14340" name="Picture 2" descr="http://musicful.ru/uploads/images/p/a/v/pavel_zibrov_okoltsovannaja_ptit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06925"/>
            <a:ext cx="3217862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 descr="http://fotohomka.ru/images/Nov/21/43dbae233faead425b17cb5e6c7bb7f6/mini_8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773238"/>
            <a:ext cx="2252663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1"/>
          <p:cNvSpPr>
            <a:spLocks noGrp="1"/>
          </p:cNvSpPr>
          <p:nvPr>
            <p:ph type="title"/>
          </p:nvPr>
        </p:nvSpPr>
        <p:spPr>
          <a:xfrm>
            <a:off x="223838" y="125413"/>
            <a:ext cx="6686550" cy="1143000"/>
          </a:xfrm>
        </p:spPr>
        <p:txBody>
          <a:bodyPr/>
          <a:lstStyle/>
          <a:p>
            <a:pPr algn="l" eaLnBrk="1" hangingPunct="1"/>
            <a:r>
              <a:rPr lang="ru-RU" altLang="ru-RU" sz="4800" b="1" smtClean="0">
                <a:solidFill>
                  <a:srgbClr val="FF0000"/>
                </a:solidFill>
              </a:rPr>
              <a:t>Правда ли это?</a:t>
            </a:r>
            <a:endParaRPr lang="fr-CA" altLang="ru-RU" sz="4800" b="1" smtClean="0">
              <a:solidFill>
                <a:srgbClr val="FF0000"/>
              </a:solidFill>
            </a:endParaRPr>
          </a:p>
        </p:txBody>
      </p:sp>
      <p:sp>
        <p:nvSpPr>
          <p:cNvPr id="12291" name="Espace réservé du contenu 2"/>
          <p:cNvSpPr>
            <a:spLocks noGrp="1"/>
          </p:cNvSpPr>
          <p:nvPr>
            <p:ph idx="1"/>
          </p:nvPr>
        </p:nvSpPr>
        <p:spPr>
          <a:xfrm>
            <a:off x="323850" y="1196975"/>
            <a:ext cx="8064500" cy="4525963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265F00"/>
                </a:solidFill>
              </a:rPr>
              <a:t>После купания скворцы вытирают перья об овец.</a:t>
            </a:r>
          </a:p>
          <a:p>
            <a:pPr eaLnBrk="1" hangingPunct="1"/>
            <a:r>
              <a:rPr lang="ru-RU" altLang="ru-RU" smtClean="0">
                <a:solidFill>
                  <a:srgbClr val="265F00"/>
                </a:solidFill>
              </a:rPr>
              <a:t>Попугаи живут в одном гнезде с термитами.</a:t>
            </a:r>
          </a:p>
          <a:p>
            <a:pPr eaLnBrk="1" hangingPunct="1"/>
            <a:r>
              <a:rPr lang="ru-RU" altLang="ru-RU" smtClean="0">
                <a:solidFill>
                  <a:srgbClr val="265F00"/>
                </a:solidFill>
              </a:rPr>
              <a:t>Голодные орлята пожирают своих родителей.</a:t>
            </a:r>
          </a:p>
          <a:p>
            <a:pPr eaLnBrk="1" hangingPunct="1"/>
            <a:r>
              <a:rPr lang="ru-RU" altLang="ru-RU" smtClean="0">
                <a:solidFill>
                  <a:srgbClr val="265F00"/>
                </a:solidFill>
              </a:rPr>
              <a:t>Стрижи даже спят на лету.</a:t>
            </a:r>
            <a:endParaRPr lang="fr-CA" altLang="ru-RU" smtClean="0">
              <a:solidFill>
                <a:srgbClr val="265F00"/>
              </a:solidFill>
            </a:endParaRPr>
          </a:p>
        </p:txBody>
      </p:sp>
      <p:pic>
        <p:nvPicPr>
          <p:cNvPr id="32770" name="Picture 2" descr="http://countyare.ru/uploads/images/s/k/v/skvorts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228850"/>
            <a:ext cx="53371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https://upload.wikimedia.org/wikipedia/commons/5/5c/Aratinga_aurea_-Brazil-8-4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3" b="15855"/>
          <a:stretch>
            <a:fillRect/>
          </a:stretch>
        </p:blipFill>
        <p:spPr bwMode="auto">
          <a:xfrm>
            <a:off x="4140200" y="2997200"/>
            <a:ext cx="4752975" cy="354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http://birds-altay.ru/wp-content/uploads/2010/07/55-350x2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113" y="1268413"/>
            <a:ext cx="5326062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 descr="http://funzoo.ru/uploads/posts/2011-04/1302431757_eaglet02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9" t="12682" r="15523" b="13515"/>
          <a:stretch>
            <a:fillRect/>
          </a:stretch>
        </p:blipFill>
        <p:spPr bwMode="auto">
          <a:xfrm>
            <a:off x="4787900" y="620713"/>
            <a:ext cx="4243388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8713788" cy="1143000"/>
          </a:xfrm>
        </p:spPr>
        <p:txBody>
          <a:bodyPr/>
          <a:lstStyle/>
          <a:p>
            <a:pPr algn="l" eaLnBrk="1" hangingPunct="1"/>
            <a:r>
              <a:rPr lang="ru-RU" altLang="ru-RU" sz="4800" b="1" smtClean="0">
                <a:solidFill>
                  <a:srgbClr val="FF0000"/>
                </a:solidFill>
              </a:rPr>
              <a:t>Удивительные факты</a:t>
            </a:r>
            <a:endParaRPr lang="fr-CA" altLang="ru-RU" sz="4800" b="1" smtClean="0">
              <a:solidFill>
                <a:srgbClr val="FF0000"/>
              </a:solidFill>
            </a:endParaRPr>
          </a:p>
        </p:txBody>
      </p:sp>
      <p:pic>
        <p:nvPicPr>
          <p:cNvPr id="31746" name="Picture 2" descr="http://www.imgonline.com.ua/result_img/imgonline-com-ua-demotivatorh9GLEbvBR82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6975"/>
            <a:ext cx="750570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http://www.imgonline.com.ua/result_img/imgonline-com-ua-demotivatorng17cg3HFrK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2213"/>
            <a:ext cx="7505700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http://www.imgonline.com.ua/result_img/imgonline-com-ua-demotivatorVlcuFFAvyDW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8"/>
          <a:stretch>
            <a:fillRect/>
          </a:stretch>
        </p:blipFill>
        <p:spPr bwMode="auto">
          <a:xfrm>
            <a:off x="600075" y="1196975"/>
            <a:ext cx="7129463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http://www.imgonline.com.ua/result_img/imgonline-com-ua-demotivatorEpHjF66F97R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92213"/>
            <a:ext cx="6696075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 descr="http://www.imgonline.com.ua/result_img/imgonline-com-ua-demotivator7Nqeq301l3D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77950"/>
            <a:ext cx="750570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6686550" cy="1143000"/>
          </a:xfrm>
        </p:spPr>
        <p:txBody>
          <a:bodyPr/>
          <a:lstStyle/>
          <a:p>
            <a:pPr algn="l" eaLnBrk="1" hangingPunct="1"/>
            <a:r>
              <a:rPr lang="ru-RU" altLang="ru-RU" sz="4800" b="1" smtClean="0">
                <a:solidFill>
                  <a:srgbClr val="FF0000"/>
                </a:solidFill>
              </a:rPr>
              <a:t>Жизнь океана</a:t>
            </a:r>
            <a:endParaRPr lang="fr-CA" altLang="ru-RU" sz="4800" b="1" smtClean="0">
              <a:solidFill>
                <a:srgbClr val="FF0000"/>
              </a:solidFill>
            </a:endParaRPr>
          </a:p>
        </p:txBody>
      </p:sp>
      <p:sp>
        <p:nvSpPr>
          <p:cNvPr id="11267" name="Espace réservé du contenu 2"/>
          <p:cNvSpPr>
            <a:spLocks noGrp="1"/>
          </p:cNvSpPr>
          <p:nvPr>
            <p:ph idx="1"/>
          </p:nvPr>
        </p:nvSpPr>
        <p:spPr>
          <a:xfrm>
            <a:off x="323850" y="1196975"/>
            <a:ext cx="8064500" cy="4525963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265F00"/>
                </a:solidFill>
              </a:rPr>
              <a:t>На долю океана приходится около 70% земной поверхности. В океана обитает самое крупное млекопитающее – синий кит и самая маленькая рыбка – шиндлерия, вес которой всего 2 мг.</a:t>
            </a:r>
          </a:p>
          <a:p>
            <a:pPr eaLnBrk="1" hangingPunct="1"/>
            <a:r>
              <a:rPr lang="ru-RU" altLang="ru-RU" smtClean="0">
                <a:solidFill>
                  <a:srgbClr val="265F00"/>
                </a:solidFill>
              </a:rPr>
              <a:t>Многие тайны и загадки океана до сих пор остаются неразгаданными…</a:t>
            </a:r>
            <a:endParaRPr lang="fr-CA" altLang="ru-RU" smtClean="0">
              <a:solidFill>
                <a:srgbClr val="265F00"/>
              </a:solidFill>
            </a:endParaRPr>
          </a:p>
        </p:txBody>
      </p:sp>
      <p:pic>
        <p:nvPicPr>
          <p:cNvPr id="17412" name="Picture 2" descr="http://files.torakid.com/articles/110222_1298360220_34034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6" r="19669" b="31325"/>
          <a:stretch>
            <a:fillRect/>
          </a:stretch>
        </p:blipFill>
        <p:spPr bwMode="auto">
          <a:xfrm>
            <a:off x="7008813" y="4346575"/>
            <a:ext cx="2135187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6" descr="http://www.fresher.ru/manager_content/images2/samye-redkie-morskie-mlekopitayushhie/big/15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13288"/>
            <a:ext cx="5903912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re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6686550" cy="1143000"/>
          </a:xfrm>
        </p:spPr>
        <p:txBody>
          <a:bodyPr/>
          <a:lstStyle/>
          <a:p>
            <a:pPr algn="l" eaLnBrk="1" hangingPunct="1"/>
            <a:r>
              <a:rPr lang="ru-RU" altLang="ru-RU" sz="4800" b="1" smtClean="0">
                <a:solidFill>
                  <a:srgbClr val="FF0000"/>
                </a:solidFill>
              </a:rPr>
              <a:t>Правда ли это?</a:t>
            </a:r>
            <a:endParaRPr lang="fr-CA" altLang="ru-RU" sz="4800" b="1" smtClean="0">
              <a:solidFill>
                <a:srgbClr val="FF0000"/>
              </a:solidFill>
            </a:endParaRPr>
          </a:p>
        </p:txBody>
      </p:sp>
      <p:sp>
        <p:nvSpPr>
          <p:cNvPr id="12291" name="Espace réservé du contenu 2"/>
          <p:cNvSpPr>
            <a:spLocks noGrp="1"/>
          </p:cNvSpPr>
          <p:nvPr>
            <p:ph idx="1"/>
          </p:nvPr>
        </p:nvSpPr>
        <p:spPr>
          <a:xfrm>
            <a:off x="323850" y="1196975"/>
            <a:ext cx="8064500" cy="4525963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265F00"/>
                </a:solidFill>
              </a:rPr>
              <a:t>Осьминог от страха становится почти белым.</a:t>
            </a:r>
          </a:p>
          <a:p>
            <a:pPr eaLnBrk="1" hangingPunct="1"/>
            <a:r>
              <a:rPr lang="ru-RU" altLang="ru-RU" smtClean="0">
                <a:solidFill>
                  <a:srgbClr val="265F00"/>
                </a:solidFill>
              </a:rPr>
              <a:t>Крабы поднимаются к поверхности на дельфинах.</a:t>
            </a:r>
          </a:p>
          <a:p>
            <a:pPr eaLnBrk="1" hangingPunct="1"/>
            <a:r>
              <a:rPr lang="ru-RU" altLang="ru-RU" smtClean="0">
                <a:solidFill>
                  <a:srgbClr val="265F00"/>
                </a:solidFill>
              </a:rPr>
              <a:t>Устрицы часто изменяют свой пол.</a:t>
            </a:r>
          </a:p>
          <a:p>
            <a:pPr eaLnBrk="1" hangingPunct="1"/>
            <a:r>
              <a:rPr lang="ru-RU" altLang="ru-RU" smtClean="0">
                <a:solidFill>
                  <a:srgbClr val="265F00"/>
                </a:solidFill>
              </a:rPr>
              <a:t>Рыба-дикобраз может выбраться из желудка акулы.</a:t>
            </a:r>
            <a:endParaRPr lang="fr-CA" altLang="ru-RU" smtClean="0">
              <a:solidFill>
                <a:srgbClr val="265F00"/>
              </a:solidFill>
            </a:endParaRPr>
          </a:p>
        </p:txBody>
      </p:sp>
      <p:pic>
        <p:nvPicPr>
          <p:cNvPr id="29700" name="Picture 4" descr="http://static.dochkisinochki.ru/upload/catalog/53fa7e2138c2475be3bba6f1ef5afc0e/90100262615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165225"/>
            <a:ext cx="5311775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 descr="http://www.vanishingtattoo.com/tds/images/crab/crab_large/crab_0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068638"/>
            <a:ext cx="4464050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 descr="http://kartinkinaden.ru/uploads/posts/2015-10/thumbs/1445430269_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9" b="30374"/>
          <a:stretch>
            <a:fillRect/>
          </a:stretch>
        </p:blipFill>
        <p:spPr bwMode="auto">
          <a:xfrm>
            <a:off x="5219700" y="3933825"/>
            <a:ext cx="381635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0" descr="http://www.sofokl.net/wp-content/uploads/2013/08/103-715x55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81075"/>
            <a:ext cx="4275137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"/>
          <p:cNvSpPr>
            <a:spLocks noGrp="1"/>
          </p:cNvSpPr>
          <p:nvPr>
            <p:ph type="title"/>
          </p:nvPr>
        </p:nvSpPr>
        <p:spPr>
          <a:xfrm>
            <a:off x="250825" y="0"/>
            <a:ext cx="8713788" cy="1143000"/>
          </a:xfrm>
        </p:spPr>
        <p:txBody>
          <a:bodyPr/>
          <a:lstStyle/>
          <a:p>
            <a:pPr algn="l" eaLnBrk="1" hangingPunct="1"/>
            <a:r>
              <a:rPr lang="ru-RU" altLang="ru-RU" sz="4800" b="1" smtClean="0">
                <a:solidFill>
                  <a:srgbClr val="FF0000"/>
                </a:solidFill>
              </a:rPr>
              <a:t>Удивительные факты</a:t>
            </a:r>
            <a:endParaRPr lang="fr-CA" altLang="ru-RU" sz="4800" b="1" smtClean="0">
              <a:solidFill>
                <a:srgbClr val="FF0000"/>
              </a:solidFill>
            </a:endParaRPr>
          </a:p>
        </p:txBody>
      </p:sp>
      <p:pic>
        <p:nvPicPr>
          <p:cNvPr id="28674" name="Picture 2" descr="http://www.imgonline.com.ua/result_img/imgonline-com-ua-demotivatorqx5110P9T5c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52513"/>
            <a:ext cx="7505700" cy="572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http://www.imgonline.com.ua/result_img/imgonline-com-ua-demotivatorWcwE1U0589G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52513"/>
            <a:ext cx="7505700" cy="572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http://www.imgonline.com.ua/result_img/imgonline-com-ua-demotivator5KJG10oDV7w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52513"/>
            <a:ext cx="7505700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 descr="http://www.imgonline.com.ua/result_img/imgonline-com-ua-demotivatorCUQ2vv2xsm1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1106488"/>
            <a:ext cx="6985000" cy="5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276225" y="333375"/>
            <a:ext cx="8893175" cy="3600450"/>
          </a:xfrm>
        </p:spPr>
        <p:txBody>
          <a:bodyPr/>
          <a:lstStyle/>
          <a:p>
            <a:pPr algn="l" eaLnBrk="1" hangingPunct="1"/>
            <a:r>
              <a:rPr lang="ru-RU" altLang="ru-RU" sz="8000" b="1" smtClean="0">
                <a:solidFill>
                  <a:srgbClr val="FF0000"/>
                </a:solidFill>
                <a:latin typeface="DS Goose" pitchFamily="2" charset="-52"/>
              </a:rPr>
              <a:t>Чудесница-</a:t>
            </a:r>
            <a:br>
              <a:rPr lang="ru-RU" altLang="ru-RU" sz="8000" b="1" smtClean="0">
                <a:solidFill>
                  <a:srgbClr val="FF0000"/>
                </a:solidFill>
                <a:latin typeface="DS Goose" pitchFamily="2" charset="-52"/>
              </a:rPr>
            </a:br>
            <a:r>
              <a:rPr lang="ru-RU" altLang="ru-RU" sz="8000" b="1" smtClean="0">
                <a:solidFill>
                  <a:srgbClr val="FF0000"/>
                </a:solidFill>
                <a:latin typeface="DS Goose" pitchFamily="2" charset="-52"/>
              </a:rPr>
              <a:t>-природа загадками полна</a:t>
            </a:r>
            <a:endParaRPr lang="fr-CA" altLang="ru-RU" sz="8000" b="1" smtClean="0">
              <a:solidFill>
                <a:srgbClr val="FF0000"/>
              </a:solidFill>
              <a:latin typeface="DS Goose" pitchFamily="2" charset="-52"/>
            </a:endParaRPr>
          </a:p>
        </p:txBody>
      </p:sp>
      <p:pic>
        <p:nvPicPr>
          <p:cNvPr id="2051" name="Picture 5" descr="http://www.coollady.ru/pic/0003/032/1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7850"/>
            <a:ext cx="327342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http://ds6-borovichskiy.caduk.ru/images/solnyishk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-30163"/>
            <a:ext cx="2417762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1"/>
          <p:cNvSpPr txBox="1">
            <a:spLocks noChangeArrowheads="1"/>
          </p:cNvSpPr>
          <p:nvPr/>
        </p:nvSpPr>
        <p:spPr bwMode="auto">
          <a:xfrm>
            <a:off x="3003550" y="6497638"/>
            <a:ext cx="2560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latin typeface="Arial" charset="0"/>
              </a:rPr>
              <a:t>Автор: Соколова Ю.А.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5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http://www.bramptoninn.com/wp-content/uploads/2015/04/Smiling_sun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60350"/>
            <a:ext cx="5541962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re 1"/>
          <p:cNvSpPr>
            <a:spLocks noGrp="1"/>
          </p:cNvSpPr>
          <p:nvPr>
            <p:ph type="title"/>
          </p:nvPr>
        </p:nvSpPr>
        <p:spPr>
          <a:xfrm>
            <a:off x="107950" y="115888"/>
            <a:ext cx="8229600" cy="1143000"/>
          </a:xfrm>
        </p:spPr>
        <p:txBody>
          <a:bodyPr/>
          <a:lstStyle/>
          <a:p>
            <a:pPr algn="l" eaLnBrk="1" hangingPunct="1"/>
            <a:r>
              <a:rPr lang="ru-RU" altLang="ru-RU" sz="4800" b="1" smtClean="0">
                <a:solidFill>
                  <a:srgbClr val="FF0000"/>
                </a:solidFill>
              </a:rPr>
              <a:t>Спасибо!</a:t>
            </a:r>
            <a:endParaRPr lang="fr-CA" altLang="ru-RU" sz="4800" b="1" smtClean="0">
              <a:solidFill>
                <a:srgbClr val="FF0000"/>
              </a:solidFill>
            </a:endParaRPr>
          </a:p>
        </p:txBody>
      </p:sp>
      <p:sp>
        <p:nvSpPr>
          <p:cNvPr id="3076" name="Espace réservé du contenu 2"/>
          <p:cNvSpPr>
            <a:spLocks noGrp="1"/>
          </p:cNvSpPr>
          <p:nvPr>
            <p:ph idx="1"/>
          </p:nvPr>
        </p:nvSpPr>
        <p:spPr>
          <a:xfrm>
            <a:off x="179388" y="1341438"/>
            <a:ext cx="4968875" cy="4175125"/>
          </a:xfrm>
          <a:solidFill>
            <a:schemeClr val="accent5">
              <a:lumMod val="60000"/>
              <a:lumOff val="40000"/>
              <a:alpha val="5294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ru-RU" altLang="ru-RU" b="1" dirty="0" smtClean="0">
                <a:solidFill>
                  <a:srgbClr val="265F00"/>
                </a:solidFill>
              </a:rPr>
              <a:t>Солнышко поведало вам лишь маленькую часть секретов живой природы!</a:t>
            </a:r>
          </a:p>
          <a:p>
            <a:pPr eaLnBrk="1" hangingPunct="1">
              <a:defRPr/>
            </a:pPr>
            <a:r>
              <a:rPr lang="ru-RU" altLang="ru-RU" b="1" dirty="0" smtClean="0">
                <a:solidFill>
                  <a:srgbClr val="265F00"/>
                </a:solidFill>
              </a:rPr>
              <a:t>Приходите к нему ещё или познавайте мир самостоятельно, через книги!</a:t>
            </a:r>
            <a:endParaRPr lang="fr-CA" altLang="ru-RU" b="1" dirty="0" smtClean="0">
              <a:solidFill>
                <a:srgbClr val="265F00"/>
              </a:solidFill>
            </a:endParaRPr>
          </a:p>
        </p:txBody>
      </p:sp>
      <p:sp>
        <p:nvSpPr>
          <p:cNvPr id="3077" name="Titre 1"/>
          <p:cNvSpPr txBox="1">
            <a:spLocks/>
          </p:cNvSpPr>
          <p:nvPr/>
        </p:nvSpPr>
        <p:spPr bwMode="auto">
          <a:xfrm>
            <a:off x="609600" y="53736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FF0000"/>
                </a:solidFill>
              </a:rPr>
              <a:t>ДО СВИДАНИЯ!</a:t>
            </a:r>
            <a:endParaRPr lang="fr-CA" altLang="ru-RU" sz="4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8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3076" grpId="0" build="p" animBg="1"/>
      <p:bldP spid="307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116632"/>
            <a:ext cx="7772400" cy="6480720"/>
          </a:xfrm>
        </p:spPr>
        <p:txBody>
          <a:bodyPr anchor="t" anchorCtr="0"/>
          <a:lstStyle/>
          <a:p>
            <a:pPr marL="182880" indent="0">
              <a:buNone/>
            </a:pPr>
            <a:r>
              <a:rPr lang="ru-RU" sz="2000" b="1" cap="none" dirty="0" smtClean="0">
                <a:solidFill>
                  <a:srgbClr val="002060"/>
                </a:solidFill>
                <a:effectLst/>
              </a:rPr>
              <a:t>Список использованных источников</a:t>
            </a:r>
            <a:r>
              <a:rPr lang="ru-RU" sz="2000" cap="none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2000" cap="none" dirty="0" smtClean="0">
                <a:solidFill>
                  <a:srgbClr val="002060"/>
                </a:solidFill>
                <a:effectLst/>
              </a:rPr>
            </a:br>
            <a:r>
              <a:rPr lang="ru-RU" sz="2000" cap="none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2000" cap="none" dirty="0" smtClean="0">
                <a:solidFill>
                  <a:srgbClr val="002060"/>
                </a:solidFill>
                <a:effectLst/>
              </a:rPr>
            </a:br>
            <a:r>
              <a:rPr lang="ru-RU" sz="1600" dirty="0" smtClean="0">
                <a:solidFill>
                  <a:srgbClr val="002060"/>
                </a:solidFill>
                <a:effectLst/>
              </a:rPr>
              <a:t>Тайны живой природы. – Москва : РОСМЭН, 1995. – с. 112. : ил.</a:t>
            </a:r>
            <a:br>
              <a:rPr lang="ru-RU" sz="1600" dirty="0" smtClean="0">
                <a:solidFill>
                  <a:srgbClr val="002060"/>
                </a:solidFill>
                <a:effectLst/>
              </a:rPr>
            </a:br>
            <a:r>
              <a:rPr lang="en-US" sz="1600" dirty="0" smtClean="0">
                <a:solidFill>
                  <a:srgbClr val="002060"/>
                </a:solidFill>
                <a:effectLst/>
                <a:hlinkClick r:id="rId2"/>
              </a:rPr>
              <a:t>http://knowit.ucoz.ru/photo/o_zhivotnyjkh/4</a:t>
            </a:r>
            <a:r>
              <a:rPr lang="ru-RU" sz="1600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1600" dirty="0" smtClean="0">
                <a:solidFill>
                  <a:srgbClr val="002060"/>
                </a:solidFill>
                <a:effectLst/>
              </a:rPr>
            </a:br>
            <a:r>
              <a:rPr lang="en-US" sz="1600" dirty="0" smtClean="0">
                <a:solidFill>
                  <a:srgbClr val="002060"/>
                </a:solidFill>
                <a:effectLst/>
                <a:hlinkClick r:id="rId3"/>
              </a:rPr>
              <a:t>https://yt3.ggpht.com/-XgM-woTGeRE/AAAAAAAAAAI/AAAAAAAAAAA/_LiqCNzROhk/s900-c-k-no-mo-rj-c0xffffff/photo.jpg</a:t>
            </a:r>
            <a:r>
              <a:rPr lang="ru-RU" sz="1600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1600" dirty="0" smtClean="0">
                <a:solidFill>
                  <a:srgbClr val="002060"/>
                </a:solidFill>
                <a:effectLst/>
              </a:rPr>
            </a:br>
            <a:r>
              <a:rPr lang="en-US" sz="1600" dirty="0" smtClean="0">
                <a:solidFill>
                  <a:srgbClr val="002060"/>
                </a:solidFill>
                <a:effectLst/>
                <a:hlinkClick r:id="rId4"/>
              </a:rPr>
              <a:t>https://yandex.ru/images/search?cbir_id=509584%2FndKs9yb_vBKQTFV_P-Bn6w&amp;url=&amp;img_url=http%3A%2F%2Fwww.bacbc.org%2Fuploads%2F2%2F3%2F7%2F3%2F23734364%2F376691817.jpg&amp;rpt=imagelike</a:t>
            </a:r>
            <a:r>
              <a:rPr lang="ru-RU" sz="1600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1600" dirty="0" smtClean="0">
                <a:solidFill>
                  <a:srgbClr val="002060"/>
                </a:solidFill>
                <a:effectLst/>
              </a:rPr>
            </a:br>
            <a:r>
              <a:rPr lang="en-US" sz="1600" dirty="0" smtClean="0">
                <a:solidFill>
                  <a:srgbClr val="002060"/>
                </a:solidFill>
                <a:effectLst/>
                <a:hlinkClick r:id="rId5"/>
              </a:rPr>
              <a:t>http://macroid.ru/mdata/57/P1280102.jpg</a:t>
            </a:r>
            <a:r>
              <a:rPr lang="ru-RU" sz="1600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1600" dirty="0" smtClean="0">
                <a:solidFill>
                  <a:srgbClr val="002060"/>
                </a:solidFill>
                <a:effectLst/>
              </a:rPr>
            </a:br>
            <a:r>
              <a:rPr lang="en-US" sz="1600" dirty="0" smtClean="0">
                <a:solidFill>
                  <a:srgbClr val="002060"/>
                </a:solidFill>
                <a:effectLst/>
                <a:hlinkClick r:id="rId6"/>
              </a:rPr>
              <a:t>https://zharptica8.ru/wp-content/uploads/2017/04/F1354867501_a-pushistye-shmeli.jpg</a:t>
            </a:r>
            <a:r>
              <a:rPr lang="ru-RU" sz="1600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1600" dirty="0" smtClean="0">
                <a:solidFill>
                  <a:srgbClr val="002060"/>
                </a:solidFill>
                <a:effectLst/>
              </a:rPr>
            </a:br>
            <a:r>
              <a:rPr lang="en-US" sz="1600" dirty="0" smtClean="0">
                <a:solidFill>
                  <a:srgbClr val="002060"/>
                </a:solidFill>
                <a:effectLst/>
                <a:hlinkClick r:id="rId7"/>
              </a:rPr>
              <a:t>https://priyatnogo-appetita.com/media/k2/galleries/1596/Vanil1.jpg</a:t>
            </a:r>
            <a:r>
              <a:rPr lang="ru-RU" sz="1600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1600" dirty="0" smtClean="0">
                <a:solidFill>
                  <a:srgbClr val="002060"/>
                </a:solidFill>
                <a:effectLst/>
              </a:rPr>
            </a:br>
            <a:r>
              <a:rPr lang="en-US" sz="1600" dirty="0" smtClean="0">
                <a:solidFill>
                  <a:srgbClr val="002060"/>
                </a:solidFill>
                <a:effectLst/>
                <a:hlinkClick r:id="rId8"/>
              </a:rPr>
              <a:t>http://fotokto.ru/photo/view/4421967.html</a:t>
            </a:r>
            <a:r>
              <a:rPr lang="ru-RU" sz="1600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1600" dirty="0" smtClean="0">
                <a:solidFill>
                  <a:srgbClr val="002060"/>
                </a:solidFill>
                <a:effectLst/>
              </a:rPr>
            </a:br>
            <a:r>
              <a:rPr lang="en-US" sz="1600" dirty="0" smtClean="0">
                <a:solidFill>
                  <a:srgbClr val="002060"/>
                </a:solidFill>
                <a:effectLst/>
                <a:hlinkClick r:id="rId9"/>
              </a:rPr>
              <a:t>http://etup.livejournal.com/39795.html?thread=166771</a:t>
            </a:r>
            <a:r>
              <a:rPr lang="ru-RU" sz="1600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1600" dirty="0" smtClean="0">
                <a:solidFill>
                  <a:srgbClr val="002060"/>
                </a:solidFill>
                <a:effectLst/>
              </a:rPr>
            </a:br>
            <a:r>
              <a:rPr lang="en-US" sz="1600" dirty="0" smtClean="0">
                <a:solidFill>
                  <a:srgbClr val="002060"/>
                </a:solidFill>
                <a:effectLst/>
                <a:hlinkClick r:id="rId10"/>
              </a:rPr>
              <a:t>http://daosfera.ru/wp-content/uploads/2015/05/zhyvotnye-28-20.jpg</a:t>
            </a:r>
            <a:r>
              <a:rPr lang="ru-RU" sz="1600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1600" dirty="0" smtClean="0">
                <a:solidFill>
                  <a:srgbClr val="002060"/>
                </a:solidFill>
                <a:effectLst/>
              </a:rPr>
            </a:br>
            <a:r>
              <a:rPr lang="en-US" sz="1600" dirty="0" smtClean="0">
                <a:solidFill>
                  <a:srgbClr val="002060"/>
                </a:solidFill>
                <a:effectLst/>
                <a:hlinkClick r:id="rId11"/>
              </a:rPr>
              <a:t>http://pics2.pokazuha.ru/p441/s/r/9698716brs.jpg</a:t>
            </a:r>
            <a:r>
              <a:rPr lang="ru-RU" sz="1600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1600" dirty="0" smtClean="0">
                <a:solidFill>
                  <a:srgbClr val="002060"/>
                </a:solidFill>
                <a:effectLst/>
              </a:rPr>
            </a:br>
            <a:r>
              <a:rPr lang="en-US" sz="1600" dirty="0" smtClean="0">
                <a:solidFill>
                  <a:srgbClr val="002060"/>
                </a:solidFill>
                <a:effectLst/>
                <a:hlinkClick r:id="rId12"/>
              </a:rPr>
              <a:t>https://i.ytimg.com/vi/oVTkkGTiQO0/maxresdefault.jpg</a:t>
            </a:r>
            <a:r>
              <a:rPr lang="ru-RU" sz="1600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1600" dirty="0" smtClean="0">
                <a:solidFill>
                  <a:srgbClr val="002060"/>
                </a:solidFill>
                <a:effectLst/>
              </a:rPr>
            </a:br>
            <a:r>
              <a:rPr lang="en-US" sz="1600" dirty="0" smtClean="0">
                <a:solidFill>
                  <a:srgbClr val="002060"/>
                </a:solidFill>
                <a:effectLst/>
                <a:hlinkClick r:id="rId13"/>
              </a:rPr>
              <a:t>http://user.vse42.ru/files/P_S1280x958q80/Wnone/ui-51774769091180.76309572.jpeg</a:t>
            </a:r>
            <a:r>
              <a:rPr lang="ru-RU" sz="1600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1600" dirty="0" smtClean="0">
                <a:solidFill>
                  <a:srgbClr val="002060"/>
                </a:solidFill>
                <a:effectLst/>
              </a:rPr>
            </a:br>
            <a:r>
              <a:rPr lang="ru-RU" sz="1600" dirty="0">
                <a:solidFill>
                  <a:srgbClr val="002060"/>
                </a:solidFill>
                <a:effectLst/>
              </a:rPr>
              <a:t/>
            </a:r>
            <a:br>
              <a:rPr lang="ru-RU" sz="1600" dirty="0">
                <a:solidFill>
                  <a:srgbClr val="002060"/>
                </a:solidFill>
                <a:effectLst/>
              </a:rPr>
            </a:br>
            <a:r>
              <a:rPr lang="ru-RU" sz="2000" cap="none" dirty="0">
                <a:solidFill>
                  <a:srgbClr val="002060"/>
                </a:solidFill>
                <a:effectLst/>
              </a:rPr>
              <a:t/>
            </a:r>
            <a:br>
              <a:rPr lang="ru-RU" sz="2000" cap="none" dirty="0">
                <a:solidFill>
                  <a:srgbClr val="002060"/>
                </a:solidFill>
                <a:effectLst/>
              </a:rPr>
            </a:br>
            <a:r>
              <a:rPr lang="ru-RU" sz="2000" cap="none" dirty="0" smtClean="0">
                <a:solidFill>
                  <a:srgbClr val="FF0000"/>
                </a:solidFill>
                <a:effectLst/>
              </a:rPr>
              <a:t>ВНИМАНИЕ! Данный слайд скрыт!</a:t>
            </a:r>
            <a:endParaRPr lang="ru-RU" sz="2000" cap="none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4054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http://www.bramptoninn.com/wp-content/uploads/2015/04/Smiling_sun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60350"/>
            <a:ext cx="5541962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re 1"/>
          <p:cNvSpPr>
            <a:spLocks noGrp="1"/>
          </p:cNvSpPr>
          <p:nvPr>
            <p:ph type="title"/>
          </p:nvPr>
        </p:nvSpPr>
        <p:spPr>
          <a:xfrm>
            <a:off x="107950" y="115888"/>
            <a:ext cx="8229600" cy="1143000"/>
          </a:xfrm>
        </p:spPr>
        <p:txBody>
          <a:bodyPr/>
          <a:lstStyle/>
          <a:p>
            <a:pPr algn="l" eaLnBrk="1" hangingPunct="1"/>
            <a:r>
              <a:rPr lang="ru-RU" altLang="ru-RU" sz="4800" b="1" smtClean="0">
                <a:solidFill>
                  <a:srgbClr val="FF0000"/>
                </a:solidFill>
              </a:rPr>
              <a:t>У Солнышка в гостях…</a:t>
            </a:r>
            <a:endParaRPr lang="fr-CA" altLang="ru-RU" sz="4800" b="1" smtClean="0">
              <a:solidFill>
                <a:srgbClr val="FF0000"/>
              </a:solidFill>
            </a:endParaRPr>
          </a:p>
        </p:txBody>
      </p:sp>
      <p:sp>
        <p:nvSpPr>
          <p:cNvPr id="3076" name="Espace réservé du contenu 2"/>
          <p:cNvSpPr>
            <a:spLocks noGrp="1"/>
          </p:cNvSpPr>
          <p:nvPr>
            <p:ph idx="1"/>
          </p:nvPr>
        </p:nvSpPr>
        <p:spPr>
          <a:xfrm>
            <a:off x="468313" y="1557338"/>
            <a:ext cx="8229600" cy="3816350"/>
          </a:xfrm>
          <a:solidFill>
            <a:schemeClr val="accent5">
              <a:lumMod val="60000"/>
              <a:lumOff val="40000"/>
              <a:alpha val="5294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ru-RU" altLang="ru-RU" b="1" dirty="0" smtClean="0">
                <a:solidFill>
                  <a:srgbClr val="265F00"/>
                </a:solidFill>
              </a:rPr>
              <a:t>Благодаря Солнцу возможна жизнь на Земле!</a:t>
            </a:r>
          </a:p>
          <a:p>
            <a:pPr eaLnBrk="1" hangingPunct="1">
              <a:defRPr/>
            </a:pPr>
            <a:r>
              <a:rPr lang="ru-RU" altLang="ru-RU" b="1" dirty="0" smtClean="0">
                <a:solidFill>
                  <a:srgbClr val="265F00"/>
                </a:solidFill>
              </a:rPr>
              <a:t>Солнце освещает все уголки нашей планеты, оно всё видит и всё знает!</a:t>
            </a:r>
          </a:p>
          <a:p>
            <a:pPr eaLnBrk="1" hangingPunct="1">
              <a:defRPr/>
            </a:pPr>
            <a:r>
              <a:rPr lang="ru-RU" altLang="ru-RU" b="1" dirty="0" smtClean="0">
                <a:solidFill>
                  <a:srgbClr val="265F00"/>
                </a:solidFill>
              </a:rPr>
              <a:t>Хотите чтобы Солнышко поделилось с вами своими секретами об окружающем мире?</a:t>
            </a:r>
            <a:endParaRPr lang="fr-CA" altLang="ru-RU" b="1" dirty="0" smtClean="0">
              <a:solidFill>
                <a:srgbClr val="265F00"/>
              </a:solidFill>
            </a:endParaRPr>
          </a:p>
        </p:txBody>
      </p:sp>
      <p:sp>
        <p:nvSpPr>
          <p:cNvPr id="3077" name="Titre 1"/>
          <p:cNvSpPr txBox="1">
            <a:spLocks/>
          </p:cNvSpPr>
          <p:nvPr/>
        </p:nvSpPr>
        <p:spPr bwMode="auto">
          <a:xfrm>
            <a:off x="609600" y="537368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400" b="1">
                <a:solidFill>
                  <a:srgbClr val="FF0000"/>
                </a:solidFill>
              </a:rPr>
              <a:t>ВПЕРЁД!</a:t>
            </a:r>
            <a:endParaRPr lang="fr-CA" altLang="ru-RU" sz="4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3076" grpId="0" build="p" animBg="1"/>
      <p:bldP spid="307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ru-RU" altLang="ru-RU" sz="4800" b="1" smtClean="0">
                <a:solidFill>
                  <a:srgbClr val="FF0000"/>
                </a:solidFill>
              </a:rPr>
              <a:t>А знаете ли вы…</a:t>
            </a:r>
            <a:endParaRPr lang="fr-CA" altLang="ru-RU" sz="4800" b="1" smtClean="0">
              <a:solidFill>
                <a:srgbClr val="FF0000"/>
              </a:solidFill>
            </a:endParaRPr>
          </a:p>
        </p:txBody>
      </p:sp>
      <p:sp>
        <p:nvSpPr>
          <p:cNvPr id="4099" name="Espace réservé du contenu 2"/>
          <p:cNvSpPr>
            <a:spLocks noGrp="1"/>
          </p:cNvSpPr>
          <p:nvPr>
            <p:ph idx="1"/>
          </p:nvPr>
        </p:nvSpPr>
        <p:spPr>
          <a:xfrm>
            <a:off x="166688" y="1744663"/>
            <a:ext cx="8229600" cy="4525962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265F00"/>
                </a:solidFill>
              </a:rPr>
              <a:t>… что больше солнце или планета Земля?</a:t>
            </a:r>
          </a:p>
          <a:p>
            <a:pPr eaLnBrk="1" hangingPunct="1"/>
            <a:r>
              <a:rPr lang="ru-RU" altLang="ru-RU" smtClean="0">
                <a:solidFill>
                  <a:srgbClr val="265F00"/>
                </a:solidFill>
              </a:rPr>
              <a:t>… какого цвета солнце?</a:t>
            </a:r>
          </a:p>
          <a:p>
            <a:pPr eaLnBrk="1" hangingPunct="1"/>
            <a:r>
              <a:rPr lang="ru-RU" altLang="ru-RU" smtClean="0">
                <a:solidFill>
                  <a:srgbClr val="265F00"/>
                </a:solidFill>
              </a:rPr>
              <a:t>… как долго добирается солнечный свет до Земли?</a:t>
            </a:r>
            <a:endParaRPr lang="fr-CA" altLang="ru-RU" smtClean="0">
              <a:solidFill>
                <a:srgbClr val="265F00"/>
              </a:solidFill>
            </a:endParaRPr>
          </a:p>
        </p:txBody>
      </p:sp>
      <p:pic>
        <p:nvPicPr>
          <p:cNvPr id="4" name="Picture 9" descr="http://ds6-borovichskiy.caduk.ru/images/solnyishk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-30163"/>
            <a:ext cx="2562225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http://liceum48.dn.ua/image_uploads/%D0%A3%D1%80%D0%BE%D0%BA%D0%B8%20%D0%94%D0%9E/untitled%20folder/%D0%94%D0%9E%20%D0%BF%D0%B0%D0%BF%D0%BA%D0%B0%203/2%D0%B0%D0%BF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674813"/>
            <a:ext cx="714375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1654175"/>
            <a:ext cx="6742112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8" descr="http://lookw.ru/1/677/1402266194-oboi-1920h1080.-golubaya-bezdna-2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44675"/>
            <a:ext cx="75533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1812925"/>
            <a:ext cx="5440362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25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6686550" cy="1143000"/>
          </a:xfrm>
        </p:spPr>
        <p:txBody>
          <a:bodyPr/>
          <a:lstStyle/>
          <a:p>
            <a:pPr algn="l" eaLnBrk="1" hangingPunct="1"/>
            <a:r>
              <a:rPr lang="ru-RU" altLang="ru-RU" sz="4800" b="1" smtClean="0">
                <a:solidFill>
                  <a:srgbClr val="FF0000"/>
                </a:solidFill>
              </a:rPr>
              <a:t>Мир насекомых</a:t>
            </a:r>
            <a:endParaRPr lang="fr-CA" altLang="ru-RU" sz="4800" b="1" smtClean="0">
              <a:solidFill>
                <a:srgbClr val="FF0000"/>
              </a:solidFill>
            </a:endParaRPr>
          </a:p>
        </p:txBody>
      </p:sp>
      <p:sp>
        <p:nvSpPr>
          <p:cNvPr id="5123" name="Espace réservé du contenu 2"/>
          <p:cNvSpPr>
            <a:spLocks noGrp="1"/>
          </p:cNvSpPr>
          <p:nvPr>
            <p:ph idx="1"/>
          </p:nvPr>
        </p:nvSpPr>
        <p:spPr>
          <a:xfrm>
            <a:off x="323850" y="1196975"/>
            <a:ext cx="8064500" cy="4525963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265F00"/>
                </a:solidFill>
              </a:rPr>
              <a:t>В мире насчитывается около миллиона разновидностей насекомых – по численности они превосходят всех остальных животных, вместе взятых, почти в 4 раза.</a:t>
            </a:r>
          </a:p>
          <a:p>
            <a:pPr eaLnBrk="1" hangingPunct="1"/>
            <a:r>
              <a:rPr lang="ru-RU" altLang="ru-RU" smtClean="0">
                <a:solidFill>
                  <a:srgbClr val="265F00"/>
                </a:solidFill>
              </a:rPr>
              <a:t>Тела насекомых, как правило, состоят из трёх частей; у всех насекомых имеются три пары ног.</a:t>
            </a:r>
            <a:endParaRPr lang="fr-CA" altLang="ru-RU" smtClean="0">
              <a:solidFill>
                <a:srgbClr val="265F00"/>
              </a:solidFill>
            </a:endParaRPr>
          </a:p>
        </p:txBody>
      </p:sp>
      <p:pic>
        <p:nvPicPr>
          <p:cNvPr id="5124" name="Picture 5" descr="http://boombob.ru/img/picture/Jun/24/af16c7c6a1e305b4d052e359214a123b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833938"/>
            <a:ext cx="2519362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7" descr="http://cdn.deccanchronicle.com/sites/default/files/WASP5%20COPY%20COPY_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34950"/>
            <a:ext cx="2232025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9" descr="http://www.clipartbest.com/cliparts/Kin/B89/KinB89piq.jpe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5301">
            <a:off x="34925" y="5360988"/>
            <a:ext cx="1871663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http://cliparts.co/cliparts/5iR/Ag6/5iRAg66i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124102">
            <a:off x="2935288" y="5141913"/>
            <a:ext cx="17399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6686550" cy="1143000"/>
          </a:xfrm>
        </p:spPr>
        <p:txBody>
          <a:bodyPr/>
          <a:lstStyle/>
          <a:p>
            <a:pPr algn="l" eaLnBrk="1" hangingPunct="1"/>
            <a:r>
              <a:rPr lang="ru-RU" altLang="ru-RU" sz="4800" b="1" smtClean="0">
                <a:solidFill>
                  <a:srgbClr val="FF0000"/>
                </a:solidFill>
              </a:rPr>
              <a:t>Правда ли это?</a:t>
            </a:r>
            <a:endParaRPr lang="fr-CA" altLang="ru-RU" sz="4800" b="1" smtClean="0">
              <a:solidFill>
                <a:srgbClr val="FF0000"/>
              </a:solidFill>
            </a:endParaRPr>
          </a:p>
        </p:txBody>
      </p:sp>
      <p:sp>
        <p:nvSpPr>
          <p:cNvPr id="6147" name="Espace réservé du contenu 2"/>
          <p:cNvSpPr>
            <a:spLocks noGrp="1"/>
          </p:cNvSpPr>
          <p:nvPr>
            <p:ph idx="1"/>
          </p:nvPr>
        </p:nvSpPr>
        <p:spPr>
          <a:xfrm>
            <a:off x="323850" y="1196975"/>
            <a:ext cx="8064500" cy="4525963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265F00"/>
                </a:solidFill>
              </a:rPr>
              <a:t>Насекомые-наездники катаются верхом на термитах-солдатиках</a:t>
            </a:r>
          </a:p>
          <a:p>
            <a:pPr eaLnBrk="1" hangingPunct="1"/>
            <a:r>
              <a:rPr lang="ru-RU" altLang="ru-RU" smtClean="0">
                <a:solidFill>
                  <a:srgbClr val="265F00"/>
                </a:solidFill>
              </a:rPr>
              <a:t>Божьи коровки кусаются когда рассержены</a:t>
            </a:r>
          </a:p>
          <a:p>
            <a:pPr eaLnBrk="1" hangingPunct="1"/>
            <a:r>
              <a:rPr lang="ru-RU" altLang="ru-RU" smtClean="0">
                <a:solidFill>
                  <a:srgbClr val="265F00"/>
                </a:solidFill>
              </a:rPr>
              <a:t>У шмелей имеется центральное отопление</a:t>
            </a:r>
          </a:p>
          <a:p>
            <a:pPr eaLnBrk="1" hangingPunct="1"/>
            <a:r>
              <a:rPr lang="ru-RU" altLang="ru-RU" smtClean="0">
                <a:solidFill>
                  <a:srgbClr val="265F00"/>
                </a:solidFill>
              </a:rPr>
              <a:t>На зебрах водятся полосатые блохи</a:t>
            </a:r>
            <a:endParaRPr lang="fr-CA" altLang="ru-RU" smtClean="0">
              <a:solidFill>
                <a:srgbClr val="265F00"/>
              </a:solidFill>
            </a:endParaRPr>
          </a:p>
        </p:txBody>
      </p:sp>
      <p:pic>
        <p:nvPicPr>
          <p:cNvPr id="6148" name="Picture 2" descr="http://macroid.ru/mdata/57/P12801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t="22778" r="18764" b="9396"/>
          <a:stretch>
            <a:fillRect/>
          </a:stretch>
        </p:blipFill>
        <p:spPr bwMode="auto">
          <a:xfrm>
            <a:off x="1187450" y="2349500"/>
            <a:ext cx="6961188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 descr="http://pal-gate0.com/data_images/56aca93f53cc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6"/>
          <a:stretch>
            <a:fillRect/>
          </a:stretch>
        </p:blipFill>
        <p:spPr bwMode="auto">
          <a:xfrm>
            <a:off x="2051050" y="3357563"/>
            <a:ext cx="444023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http://www.clubkid.ru/uploads/posts/2012-12/F1354867501_a-pushistye-shmel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37"/>
          <a:stretch>
            <a:fillRect/>
          </a:stretch>
        </p:blipFill>
        <p:spPr bwMode="auto">
          <a:xfrm>
            <a:off x="3924300" y="4187825"/>
            <a:ext cx="3887788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8" descr="http://dez-plus.ru/wp-content/uploads/2014/02/bloha-12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5040313"/>
            <a:ext cx="2154237" cy="175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/>
          <p:cNvSpPr>
            <a:spLocks noGrp="1"/>
          </p:cNvSpPr>
          <p:nvPr>
            <p:ph type="title"/>
          </p:nvPr>
        </p:nvSpPr>
        <p:spPr>
          <a:xfrm>
            <a:off x="323850" y="73025"/>
            <a:ext cx="8713788" cy="1143000"/>
          </a:xfrm>
        </p:spPr>
        <p:txBody>
          <a:bodyPr/>
          <a:lstStyle/>
          <a:p>
            <a:pPr algn="l" eaLnBrk="1" hangingPunct="1"/>
            <a:r>
              <a:rPr lang="ru-RU" altLang="ru-RU" sz="4800" b="1" smtClean="0">
                <a:solidFill>
                  <a:srgbClr val="FF0000"/>
                </a:solidFill>
              </a:rPr>
              <a:t>Удивительные факты</a:t>
            </a:r>
            <a:endParaRPr lang="fr-CA" altLang="ru-RU" sz="4800" b="1" smtClean="0">
              <a:solidFill>
                <a:srgbClr val="FF0000"/>
              </a:solidFill>
            </a:endParaRPr>
          </a:p>
        </p:txBody>
      </p:sp>
      <p:pic>
        <p:nvPicPr>
          <p:cNvPr id="7171" name="Picture 2" descr="&amp;Icy;&amp;ncy;&amp;tcy;&amp;iecy;&amp;rcy;&amp;iecy;&amp;scy;&amp;ncy;&amp;ycy;&amp;iecy; &amp;fcy;&amp;acy;&amp;kcy;&amp;tcy;&amp;ycy; &amp;ocy; &amp;zhcy;&amp;icy;&amp;vcy;&amp;ocy;&amp;tcy;&amp;ncy;&amp;ycy;&amp;khcy; &amp;vcy; &amp;kcy;&amp;acy;&amp;rcy;&amp;tcy;&amp;icy;&amp;ncy;&amp;kcy;&amp;acy;&amp;kh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7"/>
          <a:stretch>
            <a:fillRect/>
          </a:stretch>
        </p:blipFill>
        <p:spPr bwMode="auto">
          <a:xfrm>
            <a:off x="900113" y="1196975"/>
            <a:ext cx="7056437" cy="52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&amp;Icy;&amp;ncy;&amp;tcy;&amp;iecy;&amp;rcy;&amp;iecy;&amp;scy;&amp;ncy;&amp;ycy;&amp;iecy; &amp;fcy;&amp;acy;&amp;kcy;&amp;tcy;&amp;ycy; &amp;ocy; &amp;zhcy;&amp;icy;&amp;vcy;&amp;ocy;&amp;tcy;&amp;ncy;&amp;ycy;&amp;khcy; &amp;vcy; &amp;kcy;&amp;acy;&amp;rcy;&amp;tcy;&amp;icy;&amp;ncy;&amp;kcy;&amp;acy;&amp;kh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1"/>
          <a:stretch>
            <a:fillRect/>
          </a:stretch>
        </p:blipFill>
        <p:spPr bwMode="auto">
          <a:xfrm>
            <a:off x="900113" y="1203325"/>
            <a:ext cx="7056437" cy="52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&amp;Icy;&amp;ncy;&amp;tcy;&amp;iecy;&amp;rcy;&amp;iecy;&amp;scy;&amp;ncy;&amp;ycy;&amp;iecy; &amp;fcy;&amp;acy;&amp;kcy;&amp;tcy;&amp;ycy; &amp;ocy; &amp;zhcy;&amp;icy;&amp;vcy;&amp;ocy;&amp;tcy;&amp;ncy;&amp;ycy;&amp;khcy; &amp;vcy; &amp;kcy;&amp;acy;&amp;rcy;&amp;tcy;&amp;icy;&amp;ncy;&amp;kcy;&amp;acy;&amp;kh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4"/>
          <a:stretch>
            <a:fillRect/>
          </a:stretch>
        </p:blipFill>
        <p:spPr bwMode="auto">
          <a:xfrm>
            <a:off x="900113" y="1181100"/>
            <a:ext cx="7056437" cy="531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&amp;Icy;&amp;ncy;&amp;tcy;&amp;iecy;&amp;rcy;&amp;iecy;&amp;scy;&amp;ncy;&amp;ycy;&amp;iecy; &amp;fcy;&amp;acy;&amp;kcy;&amp;tcy;&amp;ycy; &amp;ocy; &amp;zhcy;&amp;icy;&amp;vcy;&amp;ocy;&amp;tcy;&amp;ncy;&amp;ycy;&amp;khcy; &amp;vcy; &amp;kcy;&amp;acy;&amp;rcy;&amp;tcy;&amp;icy;&amp;ncy;&amp;kcy;&amp;acy;&amp;kh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"/>
          <a:stretch>
            <a:fillRect/>
          </a:stretch>
        </p:blipFill>
        <p:spPr bwMode="auto">
          <a:xfrm>
            <a:off x="920750" y="1208088"/>
            <a:ext cx="7035800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0" descr="&amp;Icy;&amp;ncy;&amp;tcy;&amp;iecy;&amp;rcy;&amp;iecy;&amp;scy;&amp;ncy;&amp;ycy;&amp;iecy; &amp;fcy;&amp;acy;&amp;kcy;&amp;tcy;&amp;ycy; &amp;ocy; &amp;zhcy;&amp;icy;&amp;vcy;&amp;ocy;&amp;tcy;&amp;ncy;&amp;ycy;&amp;khcy; &amp;vcy; &amp;kcy;&amp;acy;&amp;rcy;&amp;tcy;&amp;icy;&amp;ncy;&amp;kcy;&amp;acy;&amp;khcy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4"/>
          <a:stretch>
            <a:fillRect/>
          </a:stretch>
        </p:blipFill>
        <p:spPr bwMode="auto">
          <a:xfrm>
            <a:off x="936625" y="1214438"/>
            <a:ext cx="701992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6686550" cy="1143000"/>
          </a:xfrm>
        </p:spPr>
        <p:txBody>
          <a:bodyPr/>
          <a:lstStyle/>
          <a:p>
            <a:pPr algn="l" eaLnBrk="1" hangingPunct="1"/>
            <a:r>
              <a:rPr lang="ru-RU" altLang="ru-RU" sz="4800" b="1" smtClean="0">
                <a:solidFill>
                  <a:srgbClr val="FF0000"/>
                </a:solidFill>
              </a:rPr>
              <a:t>Мир растений</a:t>
            </a:r>
            <a:endParaRPr lang="fr-CA" altLang="ru-RU" sz="4800" b="1" smtClean="0">
              <a:solidFill>
                <a:srgbClr val="FF0000"/>
              </a:solidFill>
            </a:endParaRPr>
          </a:p>
        </p:txBody>
      </p:sp>
      <p:sp>
        <p:nvSpPr>
          <p:cNvPr id="8195" name="Espace réservé du contenu 2"/>
          <p:cNvSpPr>
            <a:spLocks noGrp="1"/>
          </p:cNvSpPr>
          <p:nvPr>
            <p:ph idx="1"/>
          </p:nvPr>
        </p:nvSpPr>
        <p:spPr>
          <a:xfrm>
            <a:off x="323850" y="1196975"/>
            <a:ext cx="8064500" cy="4525963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265F00"/>
                </a:solidFill>
              </a:rPr>
              <a:t>Растения окружают нас везде: когда мы идем на работу, когда гуляем, едем в путешествие, и даже дома у каждого человека найдется хотя бы один живой цветок.</a:t>
            </a:r>
          </a:p>
          <a:p>
            <a:pPr eaLnBrk="1" hangingPunct="1"/>
            <a:r>
              <a:rPr lang="ru-RU" altLang="ru-RU" smtClean="0">
                <a:solidFill>
                  <a:srgbClr val="265F00"/>
                </a:solidFill>
              </a:rPr>
              <a:t>Сегодня мы узнаем несколько интереснейших фактов о растениях.</a:t>
            </a:r>
            <a:endParaRPr lang="fr-CA" altLang="ru-RU" smtClean="0">
              <a:solidFill>
                <a:srgbClr val="265F00"/>
              </a:solidFill>
            </a:endParaRPr>
          </a:p>
        </p:txBody>
      </p:sp>
      <p:pic>
        <p:nvPicPr>
          <p:cNvPr id="8196" name="Picture 2" descr="http://img-fotki.yandex.ru/get/6513/47407354.74f/0_f1326_3255f778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425"/>
            <a:ext cx="1909763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 descr="http://images.clipartpanda.com/grass-clipart-gras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5286375"/>
            <a:ext cx="50990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http://buket.bos.ru/images_flovers/Big/30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5F5F7"/>
              </a:clrFrom>
              <a:clrTo>
                <a:srgbClr val="F5F5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-100013"/>
            <a:ext cx="2208213" cy="165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6686550" cy="1143000"/>
          </a:xfrm>
        </p:spPr>
        <p:txBody>
          <a:bodyPr/>
          <a:lstStyle/>
          <a:p>
            <a:pPr algn="l" eaLnBrk="1" hangingPunct="1"/>
            <a:r>
              <a:rPr lang="ru-RU" altLang="ru-RU" sz="4800" b="1" smtClean="0">
                <a:solidFill>
                  <a:srgbClr val="FF0000"/>
                </a:solidFill>
              </a:rPr>
              <a:t>Правда ли это?</a:t>
            </a:r>
            <a:endParaRPr lang="fr-CA" altLang="ru-RU" sz="4800" b="1" smtClean="0">
              <a:solidFill>
                <a:srgbClr val="FF0000"/>
              </a:solidFill>
            </a:endParaRPr>
          </a:p>
        </p:txBody>
      </p:sp>
      <p:sp>
        <p:nvSpPr>
          <p:cNvPr id="9219" name="Espace réservé du contenu 2"/>
          <p:cNvSpPr>
            <a:spLocks noGrp="1"/>
          </p:cNvSpPr>
          <p:nvPr>
            <p:ph idx="1"/>
          </p:nvPr>
        </p:nvSpPr>
        <p:spPr>
          <a:xfrm>
            <a:off x="323850" y="1196975"/>
            <a:ext cx="8424863" cy="4525963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rgbClr val="265F00"/>
                </a:solidFill>
              </a:rPr>
              <a:t>Муравьи выращивают «яблоки» на дубах</a:t>
            </a:r>
          </a:p>
          <a:p>
            <a:pPr eaLnBrk="1" hangingPunct="1"/>
            <a:r>
              <a:rPr lang="ru-RU" altLang="ru-RU" smtClean="0">
                <a:solidFill>
                  <a:srgbClr val="265F00"/>
                </a:solidFill>
              </a:rPr>
              <a:t>Орхидеи используют для приготовления мороженого</a:t>
            </a:r>
          </a:p>
          <a:p>
            <a:pPr eaLnBrk="1" hangingPunct="1"/>
            <a:r>
              <a:rPr lang="ru-RU" altLang="ru-RU" smtClean="0">
                <a:solidFill>
                  <a:srgbClr val="265F00"/>
                </a:solidFill>
              </a:rPr>
              <a:t>Зерна мексиканской фасоли спрыгивают и разлетаются со стебля-родителя</a:t>
            </a:r>
          </a:p>
          <a:p>
            <a:pPr eaLnBrk="1" hangingPunct="1"/>
            <a:r>
              <a:rPr lang="ru-RU" altLang="ru-RU" smtClean="0">
                <a:solidFill>
                  <a:srgbClr val="265F00"/>
                </a:solidFill>
              </a:rPr>
              <a:t>Грибы достаточно сильны, чтобы пробиться сквозь дорожные покрытия</a:t>
            </a:r>
            <a:endParaRPr lang="fr-CA" altLang="ru-RU" smtClean="0">
              <a:solidFill>
                <a:srgbClr val="265F00"/>
              </a:solidFill>
            </a:endParaRPr>
          </a:p>
        </p:txBody>
      </p:sp>
      <p:pic>
        <p:nvPicPr>
          <p:cNvPr id="9220" name="Picture 2" descr="http://www.swiatkwiatow.pl/thumb.php?img=foto_art/1386175461.jpg&amp;w=6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844675"/>
            <a:ext cx="63817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 descr="http://bonavista86.ru/img/2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708275"/>
            <a:ext cx="4775200" cy="358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http://remediumplanta.ru/herba/imgherba/faso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6"/>
          <a:stretch>
            <a:fillRect/>
          </a:stretch>
        </p:blipFill>
        <p:spPr bwMode="auto">
          <a:xfrm>
            <a:off x="6165850" y="3960813"/>
            <a:ext cx="2978150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8" descr="http://crosti.ru/patterns/00/08/68/571dedb34b/pictur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412750"/>
            <a:ext cx="4030662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theme/theme1.xml><?xml version="1.0" encoding="utf-8"?>
<a:theme xmlns:a="http://schemas.openxmlformats.org/drawingml/2006/main" name="13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742</TotalTime>
  <Words>1206</Words>
  <Application>Microsoft Office PowerPoint</Application>
  <PresentationFormat>Экран (4:3)</PresentationFormat>
  <Paragraphs>115</Paragraphs>
  <Slides>21</Slides>
  <Notes>8</Notes>
  <HiddenSlides>2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Trebuchet MS</vt:lpstr>
      <vt:lpstr>Calibri</vt:lpstr>
      <vt:lpstr>DS Goose</vt:lpstr>
      <vt:lpstr>131</vt:lpstr>
      <vt:lpstr>Муниципальное бюджетное учреждение культуры  «Центральная детская библиотека»  Очёрского городского поселения  Презентация «Чудесница-природа загадками полна» эколого-познавательная программа  для детей 5-9 лет  Автор: Соколова Юлия Александровна,  зав. сектором автоматизации   ВНИМАНИЕ! Данный слайд скрыт!  г. Очёр, 2017 год</vt:lpstr>
      <vt:lpstr>Чудесница- -природа загадками полна</vt:lpstr>
      <vt:lpstr>У Солнышка в гостях…</vt:lpstr>
      <vt:lpstr>А знаете ли вы…</vt:lpstr>
      <vt:lpstr>Мир насекомых</vt:lpstr>
      <vt:lpstr>Правда ли это?</vt:lpstr>
      <vt:lpstr>Удивительные факты</vt:lpstr>
      <vt:lpstr>Мир растений</vt:lpstr>
      <vt:lpstr>Правда ли это?</vt:lpstr>
      <vt:lpstr>Удивительные факты</vt:lpstr>
      <vt:lpstr>Мир животных</vt:lpstr>
      <vt:lpstr>Правда ли это?</vt:lpstr>
      <vt:lpstr>Удивительные факты</vt:lpstr>
      <vt:lpstr>Мир птиц</vt:lpstr>
      <vt:lpstr>Правда ли это?</vt:lpstr>
      <vt:lpstr>Удивительные факты</vt:lpstr>
      <vt:lpstr>Жизнь океана</vt:lpstr>
      <vt:lpstr>Правда ли это?</vt:lpstr>
      <vt:lpstr>Удивительные факты</vt:lpstr>
      <vt:lpstr>Спасибо!</vt:lpstr>
      <vt:lpstr>Список использованных источников  Тайны живой природы. – Москва : РОСМЭН, 1995. – с. 112. : ил. http://knowit.ucoz.ru/photo/o_zhivotnyjkh/4 https://yt3.ggpht.com/-XgM-woTGeRE/AAAAAAAAAAI/AAAAAAAAAAA/_LiqCNzROhk/s900-c-k-no-mo-rj-c0xffffff/photo.jpg https://yandex.ru/images/search?cbir_id=509584%2FndKs9yb_vBKQTFV_P-Bn6w&amp;url=&amp;img_url=http%3A%2F%2Fwww.bacbc.org%2Fuploads%2F2%2F3%2F7%2F3%2F23734364%2F376691817.jpg&amp;rpt=imagelike http://macroid.ru/mdata/57/P1280102.jpg https://zharptica8.ru/wp-content/uploads/2017/04/F1354867501_a-pushistye-shmeli.jpg https://priyatnogo-appetita.com/media/k2/galleries/1596/Vanil1.jpg http://fotokto.ru/photo/view/4421967.html http://etup.livejournal.com/39795.html?thread=166771 http://daosfera.ru/wp-content/uploads/2015/05/zhyvotnye-28-20.jpg http://pics2.pokazuha.ru/p441/s/r/9698716brs.jpg https://i.ytimg.com/vi/oVTkkGTiQO0/maxresdefault.jpg http://user.vse42.ru/files/P_S1280x958q80/Wnone/ui-51774769091180.76309572.jpeg   ВНИМАНИЕ! Данный слайд скрыт!</vt:lpstr>
    </vt:vector>
  </TitlesOfParts>
  <Company>Twoja nazwa firmy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NAME</dc:title>
  <dc:creator>Соколова Юлия</dc:creator>
  <cp:lastModifiedBy>User</cp:lastModifiedBy>
  <cp:revision>51</cp:revision>
  <dcterms:created xsi:type="dcterms:W3CDTF">2013-05-07T09:51:55Z</dcterms:created>
  <dcterms:modified xsi:type="dcterms:W3CDTF">2017-07-20T03:38:03Z</dcterms:modified>
</cp:coreProperties>
</file>