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7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AOa1NCW43KqclCejG3f1g==" hashData="HHFqU60ThAC12njLlpmnyagOGx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C353A-7D82-432D-8121-B37E277853AA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F636-33F9-4EB7-A721-EFFDC49FA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9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F636-33F9-4EB7-A721-EFFDC49FAE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5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5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9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0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2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4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8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4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ADB4-0120-4F46-93F3-01889A755CCC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51AE-BF3F-4E36-9D8F-9A647DFC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7772400" cy="648072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solidFill>
                  <a:srgbClr val="002060"/>
                </a:solidFill>
              </a:rPr>
              <a:t>Муниципальное бюджетное учреждение культуры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 «Центральная детская библиотека»</a:t>
            </a:r>
            <a:r>
              <a:rPr lang="ru-RU" sz="2000" cap="none" dirty="0">
                <a:solidFill>
                  <a:srgbClr val="002060"/>
                </a:solidFill>
              </a:rPr>
              <a:t> 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err="1" smtClean="0">
                <a:solidFill>
                  <a:srgbClr val="002060"/>
                </a:solidFill>
              </a:rPr>
              <a:t>Очёрского</a:t>
            </a:r>
            <a:r>
              <a:rPr lang="ru-RU" sz="2000" cap="none" dirty="0" smtClean="0">
                <a:solidFill>
                  <a:srgbClr val="002060"/>
                </a:solidFill>
              </a:rPr>
              <a:t> городского поселения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C00000"/>
                </a:solidFill>
              </a:rPr>
              <a:t>Презентация «Моя первая зоология»</a:t>
            </a:r>
            <a:r>
              <a:rPr lang="ru-RU" sz="2800" cap="none" dirty="0" smtClean="0">
                <a:solidFill>
                  <a:srgbClr val="002060"/>
                </a:solidFill>
              </a:rPr>
              <a:t/>
            </a:r>
            <a:br>
              <a:rPr lang="ru-RU" sz="2800" cap="none" dirty="0" smtClean="0">
                <a:solidFill>
                  <a:srgbClr val="002060"/>
                </a:solidFill>
              </a:rPr>
            </a:br>
            <a:r>
              <a:rPr lang="ru-RU" sz="2800" cap="none" dirty="0" smtClean="0">
                <a:solidFill>
                  <a:srgbClr val="002060"/>
                </a:solidFill>
              </a:rPr>
              <a:t>Кроссворд по мотивам произведений </a:t>
            </a:r>
            <a:r>
              <a:rPr lang="ru-RU" sz="2800" cap="none" dirty="0" err="1" smtClean="0">
                <a:solidFill>
                  <a:srgbClr val="002060"/>
                </a:solidFill>
              </a:rPr>
              <a:t>Чарушина</a:t>
            </a:r>
            <a:r>
              <a:rPr lang="ru-RU" sz="2800" cap="none" dirty="0" smtClean="0">
                <a:solidFill>
                  <a:srgbClr val="002060"/>
                </a:solidFill>
              </a:rPr>
              <a:t> для детей 5-9 лет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Дизайн: Соколова Юлия Александровна, 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зав. сектором автоматизации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1600" cap="none" dirty="0" smtClean="0">
                <a:solidFill>
                  <a:srgbClr val="002060"/>
                </a:solidFill>
              </a:rPr>
              <a:t>Инструкция: для появления вопроса нажать на стрелку, далее или на «Подсказка», если нет правильного ответа, или на «Ответ». Дождаться когда отобразится и скроется иллюстрация, появится ответ в сетке кроссворда, и только после этого щелчком можно переходить к следующему слайду-вопросу</a:t>
            </a:r>
            <a:r>
              <a:rPr lang="ru-RU" sz="1800" cap="none" dirty="0" smtClean="0">
                <a:solidFill>
                  <a:srgbClr val="002060"/>
                </a:solidFill>
              </a:rPr>
              <a:t>.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>
                <a:solidFill>
                  <a:srgbClr val="002060"/>
                </a:solidFill>
              </a:rPr>
              <a:t/>
            </a:r>
            <a:br>
              <a:rPr lang="ru-RU" sz="2000" cap="none" dirty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FF0000"/>
                </a:solidFill>
              </a:rPr>
              <a:t>ВНИМАНИЕ! Данный слайд скрыт!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>
                <a:solidFill>
                  <a:srgbClr val="002060"/>
                </a:solidFill>
              </a:rPr>
              <a:t/>
            </a:r>
            <a:br>
              <a:rPr lang="ru-RU" sz="2000" cap="none" dirty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г. Очёр, 2017 год</a:t>
            </a:r>
            <a:endParaRPr lang="ru-RU" sz="20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79477" y="125308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0961" y="1993921"/>
            <a:ext cx="5337194" cy="3244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251519" y="3608575"/>
            <a:ext cx="5735636" cy="2412713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Стоит на поляне старое-престарое дерево. Корни у дерева из земли вылезли, толстые ветки изогнулись, переплелись. Одна ветка вокруг ствола несколько раз обернулась, как … А это и вправду не ветка, а настоящая …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-420405" y="-18942"/>
            <a:ext cx="5184927" cy="2738984"/>
          </a:xfrm>
          <a:prstGeom prst="cloudCallout">
            <a:avLst>
              <a:gd name="adj1" fmla="val 25165"/>
              <a:gd name="adj2" fmla="val 828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Чтобы ползать, то и дело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Извивать ей надо тело.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Оттого, видать, сердита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И бывает ядовита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671479" y="5877272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2818803" y="5877272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038548" y="2353096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9958" y="1073063"/>
            <a:ext cx="4036263" cy="521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162804" y="1750618"/>
            <a:ext cx="4703188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Дополни слово: «Моя первая …»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1678455" y="3742949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44" grpId="0" animBg="1"/>
      <p:bldP spid="1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542604" y="161312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125" y="1973163"/>
            <a:ext cx="4542942" cy="3407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839416" y="3178646"/>
            <a:ext cx="4703188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Стоит он, будто серая гора высится: ноги, как брёвна, уши, как паруса, длинные клыки кривые и крепкие… вырвал из земли куст, сунул его целиком в рот и стал жевать.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-349893" y="-116409"/>
            <a:ext cx="6337391" cy="2738984"/>
          </a:xfrm>
          <a:prstGeom prst="cloudCallout">
            <a:avLst>
              <a:gd name="adj1" fmla="val 23643"/>
              <a:gd name="adj2" fmla="val 735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Средь заморских жарких стран,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Проживает великан;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err="1" smtClean="0">
                <a:latin typeface="Comic Sans MS" panose="030F0702030302020204" pitchFamily="66" charset="0"/>
              </a:rPr>
              <a:t>Бивнии</a:t>
            </a:r>
            <a:r>
              <a:rPr lang="ru-RU" sz="2000" dirty="0" smtClean="0">
                <a:latin typeface="Comic Sans MS" panose="030F0702030302020204" pitchFamily="66" charset="0"/>
              </a:rPr>
              <a:t>, хобот, ростом с дом,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Да и вес почти семь тонн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1331640" y="5517232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3480099" y="5517232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046660" y="1929320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9978" y="1914383"/>
            <a:ext cx="4458129" cy="3343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154507" y="3238914"/>
            <a:ext cx="5716844" cy="282285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Сидит он в лесу на дереве и своим хохолком играет… И кричит разными голосами, всех передразнивает: то захрюкает как зверь в логове, то свиснет, как дрозд. И по-человечьи может научиться, говорят: и по-русски, и по-французски, и по-разному другому.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323528" y="-30887"/>
            <a:ext cx="5451834" cy="2738984"/>
          </a:xfrm>
          <a:prstGeom prst="cloudCallout">
            <a:avLst>
              <a:gd name="adj1" fmla="val 33676"/>
              <a:gd name="adj2" fmla="val 709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Эта птица вам знакома,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Она с красивым хохолком.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Птица с хохолком готова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Повторять любое слово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1115616" y="5841713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3264075" y="5841713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Ш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К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Б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Д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550716" y="1643409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r="6146"/>
          <a:stretch/>
        </p:blipFill>
        <p:spPr bwMode="auto">
          <a:xfrm>
            <a:off x="2318237" y="2012170"/>
            <a:ext cx="4740756" cy="3148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1139177" y="3045678"/>
            <a:ext cx="4703188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Берегитесь, овцы в хлевах, берегитесь, свиньи в свинарниках, берегитесь, телята, жеребята, лошади, коровы! Разбойник на охоту вышел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251520" y="-31244"/>
            <a:ext cx="6581459" cy="2738984"/>
          </a:xfrm>
          <a:prstGeom prst="cloudCallout">
            <a:avLst>
              <a:gd name="adj1" fmla="val 20922"/>
              <a:gd name="adj2" fmla="val 685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Кто такой зимой холодной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Будоражит тишину,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Злой, простуженный, голодный,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Громко воет на луну?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1546220" y="5458391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3694679" y="5458391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Ш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К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Б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Д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049969" y="125308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389" y="1683073"/>
            <a:ext cx="4592927" cy="3023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658563" y="3045677"/>
            <a:ext cx="5183802" cy="2880765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Трещат сучья в лесу, качаются и трясутся деревья. Это напрямик сквозь тропическую чащу ломится громадный зверь. Нипочём ему колючку и шипы, твёрдые сучья и пни. У него большой рог на носу, а глаза маленькие, слепенькие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1325041" y="134279"/>
            <a:ext cx="5665423" cy="2738984"/>
          </a:xfrm>
          <a:prstGeom prst="cloudCallout">
            <a:avLst>
              <a:gd name="adj1" fmla="val 18131"/>
              <a:gd name="adj2" fmla="val 598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Средь тропических широт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В Африке гигант живет.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Страх наводит грозный рог.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Может это бегемот?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Нет, это ….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1475656" y="5661248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3624115" y="5661248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Ш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К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Д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567191" y="161312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411" y="1330111"/>
            <a:ext cx="5200562" cy="3467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1139177" y="3045678"/>
            <a:ext cx="5604062" cy="2831594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Он еле ходит на своих ногах-обрубках. Жир на нём так и трясётся. В воде он совсем не неуклюжий, а очень проворный зверь. Плавает, ныряет, водоросли со дна достаёт, а то разинет пасть – а она у него огромная, как раскрытый чемодан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976833" y="0"/>
            <a:ext cx="5286758" cy="2738984"/>
          </a:xfrm>
          <a:prstGeom prst="cloudCallout">
            <a:avLst>
              <a:gd name="adj1" fmla="val 46080"/>
              <a:gd name="adj2" fmla="val 6924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Может быть, он и урод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Из тропических болот,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Но зато ему под силу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Шире плеч разинуть рот.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2159070" y="5589240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4307529" y="5589240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2787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071247" y="0"/>
            <a:ext cx="385045" cy="713023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389" y="1663936"/>
            <a:ext cx="4592927" cy="3061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1139177" y="3405718"/>
            <a:ext cx="5373638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Это весёлые, смешные зверьки, будто маленькие волосатые человечки. Мордочки сморщенные, как у старушек. Чёрные ручки, с длинными пальцами. Целый день они путешествуют по деревьям. Кричат, дерутся, с ветки на ветку скачут.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930221" y="-243409"/>
            <a:ext cx="5286758" cy="3838337"/>
          </a:xfrm>
          <a:prstGeom prst="cloudCallout">
            <a:avLst>
              <a:gd name="adj1" fmla="val 46605"/>
              <a:gd name="adj2" fmla="val 4960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i="1" dirty="0" smtClean="0"/>
          </a:p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Это что за озорница 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На лиане веселится?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На хвосте качается,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Скачет и кривляется.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Джунгли – дом её родной,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Там свобода и покой,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Там любимые бананы,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И кругом растут лианы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1871038" y="5877272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4019497" y="5877272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8" name="Блок-схема: альтернативный процесс 117"/>
          <p:cNvSpPr/>
          <p:nvPr/>
        </p:nvSpPr>
        <p:spPr>
          <a:xfrm>
            <a:off x="8515798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9" name="Блок-схема: альтернативный процесс 118"/>
          <p:cNvSpPr/>
          <p:nvPr/>
        </p:nvSpPr>
        <p:spPr>
          <a:xfrm>
            <a:off x="8515798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9" name="Блок-схема: альтернативный процесс 138"/>
          <p:cNvSpPr/>
          <p:nvPr/>
        </p:nvSpPr>
        <p:spPr>
          <a:xfrm>
            <a:off x="8515798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575302" y="1992568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151" y="1489572"/>
            <a:ext cx="4715694" cy="3536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755576" y="2693243"/>
            <a:ext cx="5086789" cy="2985201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Кто это барабанит в лесу так громко? Да вот он – пёстрый, и красная шапка. Присел на сосну, когтями в кору вцепился, хвостом снизу подпёрся; прыг-прыг по стволу вверх, нашёл местечко, где под корой червяк, снова застучал клювом.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2699793" y="41944"/>
            <a:ext cx="5816006" cy="2738984"/>
          </a:xfrm>
          <a:prstGeom prst="cloudCallout">
            <a:avLst>
              <a:gd name="adj1" fmla="val 130"/>
              <a:gd name="adj2" fmla="val 6958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Кто в лесу деревья лечит,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Не жалея головы?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Тяжела его работа – 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Целый день долбить стволы.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1546220" y="5458391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3694679" y="5458391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0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1" animBg="1"/>
      <p:bldP spid="7" grpId="1" animBg="1"/>
      <p:bldP spid="28" grpId="1" animBg="1"/>
      <p:bldP spid="29" grpId="1" animBg="1"/>
      <p:bldP spid="30" grpId="1" animBg="1"/>
      <p:bldP spid="31" grpId="1" animBg="1"/>
      <p:bldP spid="32" grpId="1" animBg="1"/>
      <p:bldP spid="33" grpId="1" animBg="1"/>
      <p:bldP spid="34" grpId="1" animBg="1"/>
      <p:bldP spid="35" grpId="1" animBg="1"/>
      <p:bldP spid="36" grpId="1" animBg="1"/>
      <p:bldP spid="37" grpId="1" animBg="1"/>
      <p:bldP spid="38" grpId="1" animBg="1"/>
      <p:bldP spid="39" grpId="1" animBg="1"/>
      <p:bldP spid="40" grpId="1" animBg="1"/>
      <p:bldP spid="41" grpId="1" animBg="1"/>
      <p:bldP spid="42" grpId="1" animBg="1"/>
      <p:bldP spid="43" grpId="1" animBg="1"/>
      <p:bldP spid="44" grpId="1" animBg="1"/>
      <p:bldP spid="45" grpId="1" animBg="1"/>
      <p:bldP spid="46" grpId="1" animBg="1"/>
      <p:bldP spid="47" grpId="1" animBg="1"/>
      <p:bldP spid="48" grpId="1" animBg="1"/>
      <p:bldP spid="64" grpId="1" animBg="1"/>
      <p:bldP spid="65" grpId="1" animBg="1"/>
      <p:bldP spid="66" grpId="1" animBg="1"/>
      <p:bldP spid="67" grpId="1" animBg="1"/>
      <p:bldP spid="68" grpId="1" animBg="1"/>
      <p:bldP spid="69" grpId="1" animBg="1"/>
      <p:bldP spid="71" grpId="1" animBg="1"/>
      <p:bldP spid="70" grpId="1" animBg="1"/>
      <p:bldP spid="72" grpId="1" animBg="1"/>
      <p:bldP spid="73" grpId="1" animBg="1"/>
      <p:bldP spid="74" grpId="1" animBg="1"/>
      <p:bldP spid="75" grpId="1" animBg="1"/>
      <p:bldP spid="76" grpId="1" animBg="1"/>
      <p:bldP spid="78" grpId="1" animBg="1"/>
      <p:bldP spid="79" grpId="1" animBg="1"/>
      <p:bldP spid="80" grpId="1" animBg="1"/>
      <p:bldP spid="81" grpId="1" animBg="1"/>
      <p:bldP spid="82" grpId="1" animBg="1"/>
      <p:bldP spid="83" grpId="1" animBg="1"/>
      <p:bldP spid="84" grpId="1" animBg="1"/>
      <p:bldP spid="85" grpId="1" animBg="1"/>
      <p:bldP spid="86" grpId="1" animBg="1"/>
      <p:bldP spid="87" grpId="1" animBg="1"/>
      <p:bldP spid="88" grpId="1" animBg="1"/>
      <p:bldP spid="89" grpId="1" animBg="1"/>
      <p:bldP spid="90" grpId="1" animBg="1"/>
      <p:bldP spid="91" grpId="1" animBg="1"/>
      <p:bldP spid="92" grpId="1" animBg="1"/>
      <p:bldP spid="93" grpId="1" animBg="1"/>
      <p:bldP spid="94" grpId="1" animBg="1"/>
      <p:bldP spid="95" grpId="1" animBg="1"/>
      <p:bldP spid="97" grpId="1" animBg="1"/>
      <p:bldP spid="98" grpId="1" animBg="1"/>
      <p:bldP spid="99" grpId="1" animBg="1"/>
      <p:bldP spid="100" grpId="1" animBg="1"/>
      <p:bldP spid="101" grpId="1" animBg="1"/>
      <p:bldP spid="102" grpId="1" animBg="1"/>
      <p:bldP spid="103" grpId="1" animBg="1"/>
      <p:bldP spid="104" grpId="1" animBg="1"/>
      <p:bldP spid="105" grpId="1" animBg="1"/>
      <p:bldP spid="106" grpId="1" animBg="1"/>
      <p:bldP spid="107" grpId="1" animBg="1"/>
      <p:bldP spid="108" grpId="1" animBg="1"/>
      <p:bldP spid="109" grpId="1" animBg="1"/>
      <p:bldP spid="110" grpId="1" animBg="1"/>
      <p:bldP spid="111" grpId="1" animBg="1"/>
      <p:bldP spid="112" grpId="1" animBg="1"/>
      <p:bldP spid="113" grpId="1" animBg="1"/>
      <p:bldP spid="114" grpId="1" animBg="1"/>
      <p:bldP spid="115" grpId="1" animBg="1"/>
      <p:bldP spid="116" grpId="1" animBg="1"/>
      <p:bldP spid="117" grpId="1" animBg="1"/>
      <p:bldP spid="120" grpId="1" animBg="1"/>
      <p:bldP spid="121" grpId="1" animBg="1"/>
      <p:bldP spid="122" grpId="1" animBg="1"/>
      <p:bldP spid="123" grpId="1" animBg="1"/>
      <p:bldP spid="124" grpId="1" animBg="1"/>
      <p:bldP spid="125" grpId="1" animBg="1"/>
      <p:bldP spid="126" grpId="1" animBg="1"/>
      <p:bldP spid="127" grpId="1" animBg="1"/>
      <p:bldP spid="128" grpId="1" animBg="1"/>
      <p:bldP spid="129" grpId="1" animBg="1"/>
      <p:bldP spid="130" grpId="1" animBg="1"/>
      <p:bldP spid="131" grpId="1" animBg="1"/>
      <p:bldP spid="132" grpId="1" animBg="1"/>
      <p:bldP spid="133" grpId="1" animBg="1"/>
      <p:bldP spid="134" grpId="1" animBg="1"/>
      <p:bldP spid="135" grpId="1" animBg="1"/>
      <p:bldP spid="136" grpId="1" animBg="1"/>
      <p:bldP spid="137" grpId="1" animBg="1"/>
      <p:bldP spid="1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И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И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Ы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Ш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К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И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У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Й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Ы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Ь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З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З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Ц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В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Б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Д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П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  <a:outerShdw dir="5400000" sx="1000" sy="1000" algn="ctr" rotWithShape="0">
                    <a:schemeClr val="bg1"/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  <a:outerShdw dir="5400000" sx="1000" sy="1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4012" y="233320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damaglamura.com/wp-content/uploads/2015/08/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2" b="4074"/>
          <a:stretch/>
        </p:blipFill>
        <p:spPr bwMode="auto">
          <a:xfrm>
            <a:off x="2376389" y="1613123"/>
            <a:ext cx="4592927" cy="3163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1139177" y="3045678"/>
            <a:ext cx="4703188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Сидит /он/ - сладкоежка, ест малину. Не по одной ягодке срывает, а весь куст целиком обсасывает – одни голые ветки остаются.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3490771" y="243631"/>
            <a:ext cx="5665423" cy="2738984"/>
          </a:xfrm>
          <a:prstGeom prst="cloudCallout">
            <a:avLst>
              <a:gd name="adj1" fmla="val -17744"/>
              <a:gd name="adj2" fmla="val 632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Подсказка: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Он в лесу огромней всех,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У него богатый мех.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Любит он душистый мёд,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Да малину с веток рвёт.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1546220" y="5458391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3694679" y="5458391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1541" y="6488668"/>
            <a:ext cx="420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Дизайн: Соколова Ю.А., г. Очёр, 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9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603" y="2164769"/>
            <a:ext cx="880279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КРОССВОРД РАЗГАДАН!</a:t>
            </a:r>
          </a:p>
          <a:p>
            <a:pPr algn="ctr"/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9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7772400" cy="6480720"/>
          </a:xfrm>
        </p:spPr>
        <p:txBody>
          <a:bodyPr anchor="t" anchorCtr="0">
            <a:normAutofit fontScale="90000"/>
          </a:bodyPr>
          <a:lstStyle/>
          <a:p>
            <a:r>
              <a:rPr lang="ru-RU" sz="2000" b="1" cap="none" dirty="0" smtClean="0">
                <a:solidFill>
                  <a:srgbClr val="002060"/>
                </a:solidFill>
              </a:rPr>
              <a:t>Список использованных источников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https://ds04.infourok.ru/uploads/ex/0811/000697c0-f3f2481e/img18.jpg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http://stuffpoint.com/animal-lovers/image/417122-animal-lovers-nice-owl.jpg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http://tapety.tja.pl/obrazki/tja_normalne/139613.jpg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http://www.kanhangadvartha.com/data/out/1/IMG_366588.jpg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http://4.bp.blogspot.com/-Nxocv9b11mQ/UbYGeFHwGzI/AAAAAAAAASU/wiRj4biC8WY/s1600/linces.jpg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http://www.kanhangadvartha.com/data/out/102/IMG_975252.jpg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http://trofey.net/images/trofey/com_wiki_article/images/wiki/26/teterev_10_10-fill-960x540.png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http://prelestno24.ru/wp-content/uploads/2017/05/foto1_lisica_obyknovennaya-1068x801.jpg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http://forums.mailreply2.ru/gous/e6afcc8a62.jpg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http://static.ozone.ru/multimedia/1016477732.jpg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https://animalreader.ru/wp-content/uploads/2016/06/v-magnitogorske-po-ulicam-guljajut-slony-animalreader.ru_-1024x768.jpg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https://ds02.infourok.ru/uploads/ex/0c2a/000897a9-7cdc29e5/img8.jpg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http://simplywallpapers.com/walls/animals/joseph-hautman-los-lobos-13487-1920x1080.jpg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http://best-top10.ru/wp-content/uploads/2016/12/nosorog.jpg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https://wallpaperscraft.com/image/macaque_monkeys_kids_young_95374_1024x1024.jpg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https://prikolnye-kartinki.ru/img/picture/Aug/02/8c7e0da0f23f9266796673bf7b8d77a4/7.jpg</a:t>
            </a:r>
            <a:r>
              <a:rPr lang="ru-RU" sz="2200" cap="none" dirty="0" smtClean="0">
                <a:solidFill>
                  <a:srgbClr val="002060"/>
                </a:solidFill>
              </a:rPr>
              <a:t/>
            </a:r>
            <a:br>
              <a:rPr lang="ru-RU" sz="22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FF0000"/>
                </a:solidFill>
              </a:rPr>
              <a:t>ВНИМАНИЕ! Данный слайд скрыт!</a:t>
            </a:r>
            <a:endParaRPr lang="ru-RU" sz="20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В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Ш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К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  <a:effectLst/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П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У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Й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Ь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З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З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Ц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В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В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Б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Д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П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К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18068" y="197316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389" y="1759622"/>
            <a:ext cx="4592927" cy="2870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1835696" y="3045678"/>
            <a:ext cx="5658824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У /неё/ перья мягкие, крылья неслышные, не свистят, не шумят, когти у /неё/ кривые, острые – никто из таких когтей не вырвется – ни мышь, ни белка, ни сонная птица. По ночам /она/ охотится, а днём спит.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2818803" y="243631"/>
            <a:ext cx="6337392" cy="2738984"/>
          </a:xfrm>
          <a:prstGeom prst="cloudCallout">
            <a:avLst>
              <a:gd name="adj1" fmla="val 13914"/>
              <a:gd name="adj2" fmla="val 621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Подсказка: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Глаз огромный, нос крючком,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Любит спать обычно днём,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Ночью хищница в работе,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А точнее – на охоте.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2663126" y="5458391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4811585" y="5458391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2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В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М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А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Р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Ы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Ш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К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  <a:effectLst/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Р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П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У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Й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Ы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С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Ь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И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З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М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В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В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Б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Д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Н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П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К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38100"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22124" y="1615972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389" y="1690100"/>
            <a:ext cx="4592927" cy="3009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2173068" y="3045678"/>
            <a:ext cx="5069424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Зимой шубка у /него/ тёплая-тёплая, белая-белая. Шубка /его/ от мороза спасает и от охотника скрывает. Сидит /он/ - ветки обдирает, горькую кору гложет, теплого лета ждёт.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2818803" y="116632"/>
            <a:ext cx="5949023" cy="2865983"/>
          </a:xfrm>
          <a:prstGeom prst="cloudCallout">
            <a:avLst>
              <a:gd name="adj1" fmla="val 10829"/>
              <a:gd name="adj2" fmla="val 643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Подсказка: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Скачет ночью под луной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В белой шубе зверь лесной,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Ест кору сырой осины,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Служит снег ему периной,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А когда весна наступит,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Платье серое он купит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2580111" y="5458391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4728570" y="5458391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9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М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А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Р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Ы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Ш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К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Г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И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Р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П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У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Г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А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Й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М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Ы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Ь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И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З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М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Р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Г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В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В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Б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Д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Н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П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К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Н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873686" y="233320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389" y="1855308"/>
            <a:ext cx="4592927" cy="2679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2363312" y="2979756"/>
            <a:ext cx="6656542" cy="325755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Это совсем удивительные птицы – на других не похожи. Они летают в воде, а не по воздуху. Нырнут и так сильно машут крыльями-коротышками, так быстро летят над водой, что рыбу догоняют. А ходят /они/ тоже особенно, по-своему: столбиками. Издали кажется, что это человек идёт в чёрном пиджаке и белом жилете.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1515897" y="-47531"/>
            <a:ext cx="6112206" cy="2896869"/>
          </a:xfrm>
          <a:prstGeom prst="cloudCallout">
            <a:avLst>
              <a:gd name="adj1" fmla="val -28193"/>
              <a:gd name="adj2" fmla="val 635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Подсказка: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Правда, дети, я хорош?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На большой мешок похож.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На морях в былые годы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Обгонял я пароходы.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А теперь я здесь в саду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Тихо плаваю в пруду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3743246" y="5890438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5891705" y="5890438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9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М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А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Р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Ы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Ш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К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Г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И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Р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П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У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Г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А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Й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М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Ы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Ь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И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З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М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Р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Г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Т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Л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В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О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С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Б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Е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Д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Н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П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К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</a:rPr>
              <a:t>Н</a:t>
            </a:r>
            <a:endParaRPr lang="ru-RU" sz="2800" b="1" dirty="0">
              <a:ln w="11430"/>
              <a:noFill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66921" y="205789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921" y="1737811"/>
            <a:ext cx="4592927" cy="2870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3072394" y="3248535"/>
            <a:ext cx="5443404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Берегитесь, звери – полосатые лошадки! Берегитесь, быстрые антилопы! Берегитесь, круторогие дикие буйволы! /Он/ на охоту вышел. Грива у него густая, когти у него острые, зубы у него крепкие.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2314747" y="243631"/>
            <a:ext cx="6841449" cy="2738984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Подсказка: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С длинной гривой он, ребятки,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Только это не лошадка,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Крупный хищник, шерсть желта,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Дальний родственник кота.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3768913" y="5661248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5917372" y="5661248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78308" y="233320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312" y="1962295"/>
            <a:ext cx="4592927" cy="3064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3693244" y="2933637"/>
            <a:ext cx="5326610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В тёмном лесу, у лесной тропинки залёг зверь. Это кошка ростом с большую собаку. Хвост у неё короткий, уши с кисточками, шкура в пятнышках. Лежит на толстом суку и ждёт. Не ходи под этим деревом – попадёшь в её когти!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-38786" y="-45741"/>
            <a:ext cx="6327211" cy="2738984"/>
          </a:xfrm>
          <a:prstGeom prst="cloudCallout">
            <a:avLst>
              <a:gd name="adj1" fmla="val 15662"/>
              <a:gd name="adj2" fmla="val 6958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Огромная кошка мелькнёт за стволами,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Глаза золотые и уши с кистями.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Но это не кошка, смотри, берегись,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Идёт на охоту коварная…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4561108" y="5403374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6709567" y="5403374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И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  <a:effectLst/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П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У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А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Й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М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Р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О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Г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Т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Е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Л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К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/>
              </a:rPr>
              <a:t>Н</a:t>
            </a:r>
            <a:endParaRPr lang="ru-RU" sz="2800" b="1" dirty="0">
              <a:ln w="11430"/>
              <a:noFill/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367376" y="243631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6" b="14870"/>
          <a:stretch/>
        </p:blipFill>
        <p:spPr bwMode="auto">
          <a:xfrm>
            <a:off x="2566775" y="1702080"/>
            <a:ext cx="4263620" cy="3166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3923928" y="3238914"/>
            <a:ext cx="4703188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Очень красивый этот лесной петух. Хвост косицами, сам весь чёрный, а брови красные-красные, ноги короткие, все в пёрышках, будто в валенках, чтобы зимой не мёрзли.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4078943" y="134279"/>
            <a:ext cx="5581307" cy="2738984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Курам родственница птица,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Но в лесах она селится.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И размерами крупна.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Догадались кто она?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4337949" y="5566403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6486408" y="5566403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450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62619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856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810691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1474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818803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322859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826915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33097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979043" y="32297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483099" y="3232935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987155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491211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95267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07686" y="323454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011742" y="3226581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8515798" y="3233658"/>
            <a:ext cx="504056" cy="3600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814181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814181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814181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814181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1814181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814181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1814181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011742" y="7130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М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011742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А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8011742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Р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8011742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Т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8011742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Ы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801174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Ш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5450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801174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К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5450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15450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54507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54507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154507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497904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497904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497904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4979043" y="46663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979043" y="50263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4979043" y="53863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979043" y="57464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3322859" y="10730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3322859" y="143310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3322859" y="179314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3322859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332285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332285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5987155" y="359458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5987155" y="3954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5987155" y="4314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5987155" y="4674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5987155" y="5034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Блок-схема: альтернативный процесс 96"/>
          <p:cNvSpPr/>
          <p:nvPr/>
        </p:nvSpPr>
        <p:spPr>
          <a:xfrm>
            <a:off x="7511246" y="358662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Блок-схема: альтернативный процесс 97"/>
          <p:cNvSpPr/>
          <p:nvPr/>
        </p:nvSpPr>
        <p:spPr>
          <a:xfrm>
            <a:off x="7511246" y="394666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7511246" y="430670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7511246" y="4666741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2818803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Блок-схема: альтернативный процесс 101"/>
          <p:cNvSpPr/>
          <p:nvPr/>
        </p:nvSpPr>
        <p:spPr>
          <a:xfrm>
            <a:off x="2818803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2818803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3826915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Блок-схема: альтернативный процесс 104"/>
          <p:cNvSpPr/>
          <p:nvPr/>
        </p:nvSpPr>
        <p:spPr>
          <a:xfrm>
            <a:off x="3826915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Блок-схема: альтернативный процесс 105"/>
          <p:cNvSpPr/>
          <p:nvPr/>
        </p:nvSpPr>
        <p:spPr>
          <a:xfrm>
            <a:off x="3826915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Блок-схема: альтернативный процесс 106"/>
          <p:cNvSpPr/>
          <p:nvPr/>
        </p:nvSpPr>
        <p:spPr>
          <a:xfrm>
            <a:off x="4330971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З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08" name="Блок-схема: альтернативный процесс 107"/>
          <p:cNvSpPr/>
          <p:nvPr/>
        </p:nvSpPr>
        <p:spPr>
          <a:xfrm>
            <a:off x="4330971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М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09" name="Блок-схема: альтернативный процесс 108"/>
          <p:cNvSpPr/>
          <p:nvPr/>
        </p:nvSpPr>
        <p:spPr>
          <a:xfrm>
            <a:off x="4330971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Е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10" name="Блок-схема: альтернативный процесс 109"/>
          <p:cNvSpPr/>
          <p:nvPr/>
        </p:nvSpPr>
        <p:spPr>
          <a:xfrm>
            <a:off x="699526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Блок-схема: альтернативный процесс 110"/>
          <p:cNvSpPr/>
          <p:nvPr/>
        </p:nvSpPr>
        <p:spPr>
          <a:xfrm>
            <a:off x="6995267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6995267" y="4306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Блок-схема: альтернативный процесс 112"/>
          <p:cNvSpPr/>
          <p:nvPr/>
        </p:nvSpPr>
        <p:spPr>
          <a:xfrm>
            <a:off x="8515798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Блок-схема: альтернативный процесс 113"/>
          <p:cNvSpPr/>
          <p:nvPr/>
        </p:nvSpPr>
        <p:spPr>
          <a:xfrm>
            <a:off x="8515798" y="395496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Блок-схема: альтернативный процесс 114"/>
          <p:cNvSpPr/>
          <p:nvPr/>
        </p:nvSpPr>
        <p:spPr>
          <a:xfrm>
            <a:off x="8515798" y="431500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Блок-схема: альтернативный процесс 115"/>
          <p:cNvSpPr/>
          <p:nvPr/>
        </p:nvSpPr>
        <p:spPr>
          <a:xfrm>
            <a:off x="655796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Блок-схема: альтернативный процесс 116"/>
          <p:cNvSpPr/>
          <p:nvPr/>
        </p:nvSpPr>
        <p:spPr>
          <a:xfrm>
            <a:off x="655796" y="3946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1159852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1159852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1162619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Блок-схема: альтернативный процесс 122"/>
          <p:cNvSpPr/>
          <p:nvPr/>
        </p:nvSpPr>
        <p:spPr>
          <a:xfrm>
            <a:off x="65579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Блок-схема: альтернативный процесс 123"/>
          <p:cNvSpPr/>
          <p:nvPr/>
        </p:nvSpPr>
        <p:spPr>
          <a:xfrm>
            <a:off x="2314747" y="3586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Блок-схема: альтернативный процесс 124"/>
          <p:cNvSpPr/>
          <p:nvPr/>
        </p:nvSpPr>
        <p:spPr>
          <a:xfrm>
            <a:off x="2314747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92D050"/>
                    </a:gs>
                    <a:gs pos="75000">
                      <a:srgbClr val="00B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00" b="1" dirty="0">
              <a:ln w="11430"/>
              <a:gradFill>
                <a:gsLst>
                  <a:gs pos="0">
                    <a:srgbClr val="92D050"/>
                  </a:gs>
                  <a:gs pos="75000">
                    <a:srgbClr val="00B050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Блок-схема: альтернативный процесс 125"/>
          <p:cNvSpPr/>
          <p:nvPr/>
        </p:nvSpPr>
        <p:spPr>
          <a:xfrm>
            <a:off x="5483099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С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27" name="Блок-схема: альтернативный процесс 126"/>
          <p:cNvSpPr/>
          <p:nvPr/>
        </p:nvSpPr>
        <p:spPr>
          <a:xfrm>
            <a:off x="5483099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Л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28" name="Блок-схема: альтернативный процесс 127"/>
          <p:cNvSpPr/>
          <p:nvPr/>
        </p:nvSpPr>
        <p:spPr>
          <a:xfrm>
            <a:off x="6486408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В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29" name="Блок-схема: альтернативный процесс 128"/>
          <p:cNvSpPr/>
          <p:nvPr/>
        </p:nvSpPr>
        <p:spPr>
          <a:xfrm>
            <a:off x="6486408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О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30" name="Блок-схема: альтернативный процесс 129"/>
          <p:cNvSpPr/>
          <p:nvPr/>
        </p:nvSpPr>
        <p:spPr>
          <a:xfrm>
            <a:off x="6990464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О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31" name="Блок-схема: альтернативный процесс 130"/>
          <p:cNvSpPr/>
          <p:nvPr/>
        </p:nvSpPr>
        <p:spPr>
          <a:xfrm>
            <a:off x="6990464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С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32" name="Блок-схема: альтернативный процесс 131"/>
          <p:cNvSpPr/>
          <p:nvPr/>
        </p:nvSpPr>
        <p:spPr>
          <a:xfrm>
            <a:off x="7511246" y="251322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Б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33" name="Блок-схема: альтернативный процесс 132"/>
          <p:cNvSpPr/>
          <p:nvPr/>
        </p:nvSpPr>
        <p:spPr>
          <a:xfrm>
            <a:off x="7511246" y="287326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Е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34" name="Блок-схема: альтернативный процесс 133"/>
          <p:cNvSpPr/>
          <p:nvPr/>
        </p:nvSpPr>
        <p:spPr>
          <a:xfrm>
            <a:off x="8515798" y="2865658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Д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35" name="Блок-схема: альтернативный процесс 134"/>
          <p:cNvSpPr/>
          <p:nvPr/>
        </p:nvSpPr>
        <p:spPr>
          <a:xfrm>
            <a:off x="6995267" y="2153183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Н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36" name="Блок-схема: альтернативный процесс 135"/>
          <p:cNvSpPr/>
          <p:nvPr/>
        </p:nvSpPr>
        <p:spPr>
          <a:xfrm>
            <a:off x="5987155" y="2878874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>
                    <a:schemeClr val="bg1"/>
                  </a:glow>
                </a:effectLst>
              </a:rPr>
              <a:t>П</a:t>
            </a:r>
            <a:endParaRPr lang="ru-RU" sz="2800" b="1" dirty="0">
              <a:ln w="11430"/>
              <a:noFill/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137" name="Блок-схема: альтернативный процесс 136"/>
          <p:cNvSpPr/>
          <p:nvPr/>
        </p:nvSpPr>
        <p:spPr>
          <a:xfrm>
            <a:off x="6491211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Блок-схема: альтернативный процесс 137"/>
          <p:cNvSpPr/>
          <p:nvPr/>
        </p:nvSpPr>
        <p:spPr>
          <a:xfrm>
            <a:off x="5483099" y="3594929"/>
            <a:ext cx="504056" cy="36004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noFill/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800" b="1" dirty="0">
              <a:ln w="11430"/>
              <a:noFill/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886420" y="1253083"/>
            <a:ext cx="385045" cy="807765"/>
          </a:xfrm>
          <a:prstGeom prst="downArrow">
            <a:avLst/>
          </a:prstGeom>
          <a:gradFill>
            <a:gsLst>
              <a:gs pos="0">
                <a:schemeClr val="bg1"/>
              </a:gs>
              <a:gs pos="2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75000"/>
                  </a:schemeClr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4207" y="1976270"/>
            <a:ext cx="4467156" cy="3350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с двумя вырезанными противолежащими углами 1023"/>
          <p:cNvSpPr/>
          <p:nvPr/>
        </p:nvSpPr>
        <p:spPr>
          <a:xfrm>
            <a:off x="251520" y="3608575"/>
            <a:ext cx="4703188" cy="263276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Она зимой мышкует – мышей ловит. Она встала на пенёк, чтобы подальше было видно, и слушает, и смотрит: где снег чуть-чуть шевельнётся. Услышит, заметит – кинется.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5" name="Выноска-облако 1024"/>
          <p:cNvSpPr/>
          <p:nvPr/>
        </p:nvSpPr>
        <p:spPr>
          <a:xfrm>
            <a:off x="4427984" y="63611"/>
            <a:ext cx="5286758" cy="2738984"/>
          </a:xfrm>
          <a:prstGeom prst="cloudCallout">
            <a:avLst>
              <a:gd name="adj1" fmla="val -42408"/>
              <a:gd name="adj2" fmla="val 8487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/>
              <a:t>Подсказка: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Рыжая плутовка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Не ест морковку,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Зато мышек ловит ловко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27" name="Прямоугольник с двумя вырезанными противолежащими углами 1026"/>
          <p:cNvSpPr/>
          <p:nvPr/>
        </p:nvSpPr>
        <p:spPr>
          <a:xfrm>
            <a:off x="658563" y="6021288"/>
            <a:ext cx="1776639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Подсказка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4" name="Прямоугольник с двумя вырезанными противолежащими углами 143"/>
          <p:cNvSpPr/>
          <p:nvPr/>
        </p:nvSpPr>
        <p:spPr>
          <a:xfrm>
            <a:off x="2807022" y="6021288"/>
            <a:ext cx="1776639" cy="93610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44" grpId="0" animBg="1"/>
      <p:bldP spid="14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2815</Words>
  <Application>Microsoft Office PowerPoint</Application>
  <PresentationFormat>Экран (4:3)</PresentationFormat>
  <Paragraphs>1857</Paragraphs>
  <Slides>21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Comic Sans MS</vt:lpstr>
      <vt:lpstr>Calibri</vt:lpstr>
      <vt:lpstr>Тема Office</vt:lpstr>
      <vt:lpstr>Муниципальное бюджетное учреждение культуры  «Центральная детская библиотека»  Очёрского городского поселения  Презентация «Моя первая зоология» Кроссворд по мотивам произведений Чарушина для детей 5-9 лет  Дизайн: Соколова Юлия Александровна,  зав. сектором автоматизации  Инструкция: для появления вопроса нажать на стрелку, далее или на «Подсказка», если нет правильного ответа, или на «Ответ». Дождаться когда отобразится и скроется иллюстрация, появится ответ в сетке кроссворда, и только после этого щелчком можно переходить к следующему слайду-вопросу.  ВНИМАНИЕ! Данный слайд скрыт!  г. Очёр,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  https://ds04.infourok.ru/uploads/ex/0811/000697c0-f3f2481e/img18.jpg http://stuffpoint.com/animal-lovers/image/417122-animal-lovers-nice-owl.jpg http://tapety.tja.pl/obrazki/tja_normalne/139613.jpg http://www.kanhangadvartha.com/data/out/1/IMG_366588.jpg http://4.bp.blogspot.com/-Nxocv9b11mQ/UbYGeFHwGzI/AAAAAAAAASU/wiRj4biC8WY/s1600/linces.jpg http://www.kanhangadvartha.com/data/out/102/IMG_975252.jpg http://trofey.net/images/trofey/com_wiki_article/images/wiki/26/teterev_10_10-fill-960x540.png http://prelestno24.ru/wp-content/uploads/2017/05/foto1_lisica_obyknovennaya-1068x801.jpg http://forums.mailreply2.ru/gous/e6afcc8a62.jpg http://static.ozone.ru/multimedia/1016477732.jpg https://animalreader.ru/wp-content/uploads/2016/06/v-magnitogorske-po-ulicam-guljajut-slony-animalreader.ru_-1024x768.jpg https://ds02.infourok.ru/uploads/ex/0c2a/000897a9-7cdc29e5/img8.jpg http://simplywallpapers.com/walls/animals/joseph-hautman-los-lobos-13487-1920x1080.jpg http://best-top10.ru/wp-content/uploads/2016/12/nosorog.jpg https://wallpaperscraft.com/image/macaque_monkeys_kids_young_95374_1024x1024.jpg https://prikolnye-kartinki.ru/img/picture/Aug/02/8c7e0da0f23f9266796673bf7b8d77a4/7.jpg  ВНИМАНИЕ! Данный слайд скрыт!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2016-05-19T07:09:53Z</dcterms:created>
  <dcterms:modified xsi:type="dcterms:W3CDTF">2017-07-27T06:05:25Z</dcterms:modified>
</cp:coreProperties>
</file>