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</p:sldIdLst>
  <p:sldSz cx="9144000" cy="6858000" type="screen4x3"/>
  <p:notesSz cx="6858000" cy="9144000"/>
  <p:embeddedFontLst>
    <p:embeddedFont>
      <p:font typeface="Calligraph" panose="040B0500000000000000" pitchFamily="82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Archangelsk" panose="02000000000000000000" pitchFamily="2" charset="0"/>
      <p:regular r:id="rId4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ft70dYiIgA1DKfRRHJCrA==" hashData="aic4mNnFO0IDMZBcaaC+cEq75g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00461-814A-445B-9AC5-820EF5FBDA9B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3DE2-C055-45A9-8BDB-40EFC5EB6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6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7772400" cy="6480720"/>
          </a:xfrm>
        </p:spPr>
        <p:txBody>
          <a:bodyPr/>
          <a:lstStyle/>
          <a:p>
            <a:pPr algn="ctr"/>
            <a:r>
              <a:rPr lang="ru-RU" sz="2000" cap="none" dirty="0" smtClean="0">
                <a:solidFill>
                  <a:srgbClr val="002060"/>
                </a:solidFill>
              </a:rPr>
              <a:t>Муниципальное бюджетное учреждение культуры</a:t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> «Центральная детская библиотека»</a:t>
            </a:r>
            <a:r>
              <a:rPr lang="ru-RU" sz="2000" cap="none" dirty="0">
                <a:solidFill>
                  <a:srgbClr val="002060"/>
                </a:solidFill>
              </a:rPr>
              <a:t> </a:t>
            </a: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err="1" smtClean="0">
                <a:solidFill>
                  <a:srgbClr val="002060"/>
                </a:solidFill>
              </a:rPr>
              <a:t>Очёрского</a:t>
            </a:r>
            <a:r>
              <a:rPr lang="ru-RU" sz="2000" cap="none" dirty="0" smtClean="0">
                <a:solidFill>
                  <a:srgbClr val="002060"/>
                </a:solidFill>
              </a:rPr>
              <a:t> городского поселения</a:t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3200" cap="none" dirty="0" smtClean="0">
                <a:solidFill>
                  <a:srgbClr val="C00000"/>
                </a:solidFill>
              </a:rPr>
              <a:t>Презентация </a:t>
            </a:r>
            <a:r>
              <a:rPr lang="ru-RU" sz="3200" cap="none" dirty="0" smtClean="0">
                <a:solidFill>
                  <a:srgbClr val="C00000"/>
                </a:solidFill>
              </a:rPr>
              <a:t>«От лени болеют, </a:t>
            </a:r>
            <a:br>
              <a:rPr lang="ru-RU" sz="3200" cap="none" dirty="0" smtClean="0">
                <a:solidFill>
                  <a:srgbClr val="C00000"/>
                </a:solidFill>
              </a:rPr>
            </a:br>
            <a:r>
              <a:rPr lang="ru-RU" sz="3200" cap="none" dirty="0" smtClean="0">
                <a:solidFill>
                  <a:srgbClr val="C00000"/>
                </a:solidFill>
              </a:rPr>
              <a:t>от труда здоровеют»</a:t>
            </a:r>
            <a:r>
              <a:rPr lang="ru-RU" sz="2800" cap="none" dirty="0" smtClean="0">
                <a:solidFill>
                  <a:srgbClr val="002060"/>
                </a:solidFill>
              </a:rPr>
              <a:t/>
            </a:r>
            <a:br>
              <a:rPr lang="ru-RU" sz="2800" cap="none" dirty="0" smtClean="0">
                <a:solidFill>
                  <a:srgbClr val="002060"/>
                </a:solidFill>
              </a:rPr>
            </a:br>
            <a:r>
              <a:rPr lang="ru-RU" sz="2800" cap="none" dirty="0" err="1" smtClean="0">
                <a:solidFill>
                  <a:srgbClr val="002060"/>
                </a:solidFill>
              </a:rPr>
              <a:t>Конкурсно</a:t>
            </a:r>
            <a:r>
              <a:rPr lang="ru-RU" sz="2800" cap="none" dirty="0" smtClean="0">
                <a:solidFill>
                  <a:srgbClr val="002060"/>
                </a:solidFill>
              </a:rPr>
              <a:t>-познавательная программа </a:t>
            </a:r>
            <a:br>
              <a:rPr lang="ru-RU" sz="2800" cap="none" dirty="0" smtClean="0">
                <a:solidFill>
                  <a:srgbClr val="002060"/>
                </a:solidFill>
              </a:rPr>
            </a:br>
            <a:r>
              <a:rPr lang="ru-RU" sz="2800" cap="none" dirty="0" smtClean="0">
                <a:solidFill>
                  <a:srgbClr val="002060"/>
                </a:solidFill>
              </a:rPr>
              <a:t>для </a:t>
            </a:r>
            <a:r>
              <a:rPr lang="ru-RU" sz="2800" cap="none" dirty="0" smtClean="0">
                <a:solidFill>
                  <a:srgbClr val="002060"/>
                </a:solidFill>
              </a:rPr>
              <a:t>детей </a:t>
            </a:r>
            <a:r>
              <a:rPr lang="ru-RU" sz="2800" cap="none" dirty="0" smtClean="0">
                <a:solidFill>
                  <a:srgbClr val="002060"/>
                </a:solidFill>
              </a:rPr>
              <a:t>6-9 </a:t>
            </a:r>
            <a:r>
              <a:rPr lang="ru-RU" sz="2800" cap="none" dirty="0" smtClean="0">
                <a:solidFill>
                  <a:srgbClr val="002060"/>
                </a:solidFill>
              </a:rPr>
              <a:t>лет</a:t>
            </a: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>Дизайн: Соколова Юлия Александровна, </a:t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>зав. сектором автоматизации</a:t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>Сценарий: </a:t>
            </a:r>
            <a:r>
              <a:rPr lang="ru-RU" sz="2000" cap="none" dirty="0" err="1" smtClean="0">
                <a:solidFill>
                  <a:srgbClr val="002060"/>
                </a:solidFill>
              </a:rPr>
              <a:t>Сазанова</a:t>
            </a:r>
            <a:r>
              <a:rPr lang="ru-RU" sz="2000" dirty="0" smtClean="0">
                <a:solidFill>
                  <a:srgbClr val="002060"/>
                </a:solidFill>
              </a:rPr>
              <a:t>, Е. В. От лени болеют, от труда здоровеют</a:t>
            </a:r>
            <a:r>
              <a:rPr lang="ru-RU" sz="2000" cap="none" dirty="0" smtClean="0">
                <a:solidFill>
                  <a:srgbClr val="002060"/>
                </a:solidFill>
              </a:rPr>
              <a:t>// Педсовет. </a:t>
            </a:r>
            <a:r>
              <a:rPr lang="ru-RU" sz="2000" cap="none" dirty="0" smtClean="0">
                <a:solidFill>
                  <a:srgbClr val="002060"/>
                </a:solidFill>
              </a:rPr>
              <a:t>– </a:t>
            </a:r>
            <a:r>
              <a:rPr lang="ru-RU" sz="2000" cap="none" dirty="0" smtClean="0">
                <a:solidFill>
                  <a:srgbClr val="002060"/>
                </a:solidFill>
              </a:rPr>
              <a:t>2017. </a:t>
            </a:r>
            <a:r>
              <a:rPr lang="ru-RU" sz="2000" cap="none" dirty="0">
                <a:solidFill>
                  <a:srgbClr val="002060"/>
                </a:solidFill>
              </a:rPr>
              <a:t>–</a:t>
            </a:r>
            <a:r>
              <a:rPr lang="ru-RU" sz="2000" cap="none" dirty="0" smtClean="0">
                <a:solidFill>
                  <a:srgbClr val="002060"/>
                </a:solidFill>
              </a:rPr>
              <a:t> № </a:t>
            </a:r>
            <a:r>
              <a:rPr lang="ru-RU" sz="2000" cap="none" dirty="0" smtClean="0">
                <a:solidFill>
                  <a:srgbClr val="002060"/>
                </a:solidFill>
              </a:rPr>
              <a:t>1. </a:t>
            </a:r>
            <a:r>
              <a:rPr lang="ru-RU" sz="2000" cap="none" dirty="0" smtClean="0">
                <a:solidFill>
                  <a:srgbClr val="002060"/>
                </a:solidFill>
              </a:rPr>
              <a:t>– С. </a:t>
            </a:r>
            <a:r>
              <a:rPr lang="ru-RU" sz="2000" cap="none" dirty="0" smtClean="0">
                <a:solidFill>
                  <a:srgbClr val="002060"/>
                </a:solidFill>
              </a:rPr>
              <a:t>2-4.</a:t>
            </a: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>
                <a:solidFill>
                  <a:srgbClr val="002060"/>
                </a:solidFill>
              </a:rPr>
              <a:t/>
            </a:r>
            <a:br>
              <a:rPr lang="ru-RU" sz="2000" cap="none" dirty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FF0000"/>
                </a:solidFill>
              </a:rPr>
              <a:t>ВНИМАНИЕ! Данный слайд скрыт!</a:t>
            </a: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>
                <a:solidFill>
                  <a:srgbClr val="002060"/>
                </a:solidFill>
              </a:rPr>
              <a:t/>
            </a:r>
            <a:br>
              <a:rPr lang="ru-RU" sz="2000" cap="none" dirty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>г. Очёр, 2017 год</a:t>
            </a:r>
            <a:endParaRPr lang="ru-RU" sz="20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Ленивый </a:t>
            </a:r>
            <a:r>
              <a:rPr lang="ru-RU" sz="6000" b="1" dirty="0" smtClean="0">
                <a:ln w="11430"/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или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 Трудолюбивый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6696744" cy="5328592"/>
          </a:xfrm>
        </p:spPr>
        <p:txBody>
          <a:bodyPr>
            <a:normAutofit lnSpcReduction="10000"/>
          </a:bodyPr>
          <a:lstStyle/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Мастер своего дела.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Работает спустя рукава.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Лень прежде него родилась.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Золотые руки!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Работает, словно спит!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changelsk" panose="02000000000000000000" pitchFamily="2" charset="0"/>
            </a:endParaRPr>
          </a:p>
        </p:txBody>
      </p:sp>
      <p:pic>
        <p:nvPicPr>
          <p:cNvPr id="9218" name="Picture 2" descr="http://lisyonok.ucoz.ru/_ld/0/240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31" y="1988840"/>
            <a:ext cx="2963497" cy="39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Реши ребус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10242" name="Picture 2" descr="https://fs00.infourok.ru/images/doc/194/221820/hello_html_3cedfc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54596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alerg.ru/wp-content/uploads/2014/08/doctor-1024x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9685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3419872" y="5733256"/>
            <a:ext cx="3024336" cy="93610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ВРАЧ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071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Реши ребус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17410" name="Picture 2" descr="http://lusana.ru/files/23668/653/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t="20006" r="13970" b="22269"/>
          <a:stretch/>
        </p:blipFill>
        <p:spPr bwMode="auto">
          <a:xfrm>
            <a:off x="179511" y="1628800"/>
            <a:ext cx="597666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mages.gofreedownload.net/jeweler-21317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08" y="3501008"/>
            <a:ext cx="33569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иугольник 7"/>
          <p:cNvSpPr/>
          <p:nvPr/>
        </p:nvSpPr>
        <p:spPr>
          <a:xfrm>
            <a:off x="3419872" y="5733256"/>
            <a:ext cx="3024336" cy="93610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ЮВЕЛИР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115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Реши ребус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16386" name="Picture 2" descr="http://lusana.ru/files/23668/653/3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t="19219" r="16332" b="26467"/>
          <a:stretch/>
        </p:blipFill>
        <p:spPr bwMode="auto">
          <a:xfrm>
            <a:off x="251520" y="1772816"/>
            <a:ext cx="600797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1001freedownloads.s3.amazonaws.com/vector/thumb/129258/buggi_nur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79156"/>
            <a:ext cx="2808312" cy="39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иугольник 7"/>
          <p:cNvSpPr/>
          <p:nvPr/>
        </p:nvSpPr>
        <p:spPr>
          <a:xfrm>
            <a:off x="3563888" y="5805264"/>
            <a:ext cx="3024336" cy="93610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САНИТАР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115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edu-toys.ru/pic/3f78918500f0c9db5a0dc163da6312b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5141" r="3247" b="27159"/>
          <a:stretch/>
        </p:blipFill>
        <p:spPr bwMode="auto">
          <a:xfrm>
            <a:off x="251520" y="1772816"/>
            <a:ext cx="65081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Реши ребус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15362" name="Picture 2" descr="http://oshev.com/pics/2012/120713-theorist-lingui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r="25842"/>
          <a:stretch/>
        </p:blipFill>
        <p:spPr bwMode="auto">
          <a:xfrm>
            <a:off x="5327613" y="3933056"/>
            <a:ext cx="381638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2771800" y="5820440"/>
            <a:ext cx="3024336" cy="93610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ЛИНГВИСТ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115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Реши ребус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14338" name="Picture 2" descr="http://img.labirint.ru/images/comments_pic/1205/012labgi0l132815488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1115" r="2687" b="62151"/>
          <a:stretch/>
        </p:blipFill>
        <p:spPr bwMode="auto">
          <a:xfrm>
            <a:off x="107504" y="1772816"/>
            <a:ext cx="698682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dn.eksmo.ru/v2/ASE000000000705430/COVER/cover3d1__w3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t="19957" r="20921" b="27481"/>
          <a:stretch/>
        </p:blipFill>
        <p:spPr bwMode="auto">
          <a:xfrm>
            <a:off x="6156177" y="3775394"/>
            <a:ext cx="2987824" cy="29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3610099" y="5085184"/>
            <a:ext cx="3024336" cy="936104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ПСИХОЛОГ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115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Реши ребус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13314" name="Picture 2" descr="http://img.labirint.ru/images/comments_pic/1205/012labgi0l132815488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55166" r="9685" b="6788"/>
          <a:stretch/>
        </p:blipFill>
        <p:spPr bwMode="auto">
          <a:xfrm>
            <a:off x="395536" y="1844824"/>
            <a:ext cx="628207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divorceny.com/wp-content/uploads/sites/177/images/Attorney%20draw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04" y="3356992"/>
            <a:ext cx="291099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3563888" y="5373216"/>
            <a:ext cx="3024336" cy="93610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АДВОКАТ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115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xxlbook.ru/imgh1712196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5" b="52706"/>
          <a:stretch/>
        </p:blipFill>
        <p:spPr bwMode="auto">
          <a:xfrm>
            <a:off x="395536" y="1772815"/>
            <a:ext cx="6192688" cy="44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Реши ребус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12292" name="Picture 4" descr="http://www.clipartkid.com/images/30/more-scuba-diving-clipart-RtdzlI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861048"/>
            <a:ext cx="2857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3851920" y="5733256"/>
            <a:ext cx="3024336" cy="93610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ВОДОЛАЗ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115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Реши ребус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11266" name="Picture 2" descr="http://www.xxlbook.ru/imgh1712196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51660" r="11940" b="6264"/>
          <a:stretch/>
        </p:blipFill>
        <p:spPr bwMode="auto">
          <a:xfrm>
            <a:off x="251520" y="1744051"/>
            <a:ext cx="5840079" cy="41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2.bp.blogspot.com/-cCtTLR_IsN0/T5hbksx0t1I/AAAAAAAAAOY/LOiuSf5r9EM/s1600/Vet-Te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9656"/>
            <a:ext cx="3156660" cy="3885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3419872" y="5733256"/>
            <a:ext cx="3024336" cy="93610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ВЕТЕРИНАР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115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Правда ли, что…  ?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136904" cy="5328592"/>
          </a:xfrm>
        </p:spPr>
        <p:txBody>
          <a:bodyPr>
            <a:normAutofit/>
          </a:bodyPr>
          <a:lstStyle/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таксист возит людей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кочегар топит печь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свинарка лечит поросят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кондуктор продает билеты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маляр красит стены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стюардесса стрижет людей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changels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1340768"/>
            <a:ext cx="7772400" cy="247570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100" b="1" dirty="0" smtClean="0">
                <a:ln/>
                <a:solidFill>
                  <a:schemeClr val="accent3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</a:rPr>
              <a:t>Конкурсно-познавательная программа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</a:rPr>
              <a:t>«От лени болеют, </a:t>
            </a:r>
            <a:br>
              <a:rPr lang="ru-RU" sz="5400" b="1" dirty="0" smtClean="0">
                <a:ln/>
                <a:solidFill>
                  <a:schemeClr val="accent3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</a:rPr>
              <a:t>от труда здоровеют»</a:t>
            </a:r>
            <a:endParaRPr lang="ru-RU" sz="5400" b="1" dirty="0">
              <a:ln/>
              <a:solidFill>
                <a:schemeClr val="accent3"/>
              </a:solidFill>
              <a:effectLst>
                <a:glow rad="127000">
                  <a:schemeClr val="tx2">
                    <a:lumMod val="7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6552728"/>
            <a:ext cx="2840360" cy="4046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Дизайн: Соколова Ю.А.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4174" y="-27384"/>
            <a:ext cx="5195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учреждение культуры</a:t>
            </a:r>
          </a:p>
          <a:p>
            <a:pPr algn="ctr"/>
            <a:r>
              <a:rPr lang="ru-RU" dirty="0" smtClean="0"/>
              <a:t>«Центральная детская библиотека»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63838" y="6516052"/>
            <a:ext cx="18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г. Очёр, 2017 год</a:t>
            </a:r>
            <a:endParaRPr lang="ru-RU" dirty="0"/>
          </a:p>
        </p:txBody>
      </p:sp>
      <p:pic>
        <p:nvPicPr>
          <p:cNvPr id="1026" name="Picture 2" descr="http://www.edu42.ru/sites/ds187/files/2014/03/%D0%BA%D0%B0%D1%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439235"/>
            <a:ext cx="3988382" cy="26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4725144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Лучшее лекарство от безделья – постоянный и честный труд.</a:t>
            </a:r>
          </a:p>
          <a:p>
            <a:endParaRPr lang="ru-RU" sz="2400" b="1" i="1" dirty="0" smtClean="0"/>
          </a:p>
          <a:p>
            <a:pPr algn="r"/>
            <a:r>
              <a:rPr lang="ru-RU" sz="2400" b="1" dirty="0" smtClean="0"/>
              <a:t>Сервантес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329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Правда ли, что…  ?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136904" cy="5328592"/>
          </a:xfrm>
        </p:spPr>
        <p:txBody>
          <a:bodyPr>
            <a:normAutofit fontScale="92500"/>
          </a:bodyPr>
          <a:lstStyle/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клоун работает в бане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библиотекарь разносит почту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садовод ухаживает за садом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пчеловод разводит кроликов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хлебороб растит хлеб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пекарь доит корову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changels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Отгадай загадку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10244" name="Picture 4" descr="http://alerg.ru/wp-content/uploads/2014/08/doctor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9685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3419872" y="5733256"/>
            <a:ext cx="3024336" cy="93610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ВРАЧ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555496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Кто в дни болезней всех полезней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И лечит нас от всех болезней?</a:t>
            </a:r>
            <a:endParaRPr lang="ru-RU" sz="4000" dirty="0">
              <a:latin typeface="Archangels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Отгадай загадку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419872" y="5733256"/>
            <a:ext cx="3024336" cy="93610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СТРОИТЕЛЬ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6552728" cy="2736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Не похож он на героя,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И не пишут книг о нём,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Но зато он город строит,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Тот, в котором мы живём!</a:t>
            </a:r>
            <a:endParaRPr lang="ru-RU" sz="4000" dirty="0">
              <a:latin typeface="Archangelsk" panose="02000000000000000000" pitchFamily="2" charset="0"/>
            </a:endParaRPr>
          </a:p>
        </p:txBody>
      </p:sp>
      <p:pic>
        <p:nvPicPr>
          <p:cNvPr id="26626" name="Picture 2" descr="http://i931.photobucket.com/albums/ad160/vot_eto_kino/01BobtheBuilder_Bo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92000"/>
            <a:ext cx="2660131" cy="35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estwom.ru/sites/default/files/lokon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45692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Отгадай загадку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771800" y="5733256"/>
            <a:ext cx="3672408" cy="93610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ПАРИКМАХЕР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56284"/>
            <a:ext cx="4968552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Феном, щёткой и расчёской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Ловко сделает причёску.</a:t>
            </a:r>
            <a:endParaRPr lang="ru-RU" sz="4000" dirty="0">
              <a:latin typeface="Archangels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marphonebook.com/largeImage/1449566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6776"/>
            <a:ext cx="350102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Отгадай загадку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419872" y="5733256"/>
            <a:ext cx="3024336" cy="93610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ПОРТНОЙ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6552728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Жил человек один умелый,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Знал прекрасно своё дело,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Ткани выбирал для нас – 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Хлопок, ситец и атлас.</a:t>
            </a:r>
            <a:endParaRPr lang="ru-RU" sz="4000" dirty="0">
              <a:latin typeface="Archangels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Отгадай загадку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419872" y="5733256"/>
            <a:ext cx="3024336" cy="93610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ДВОРНИК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6336704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Разгребает снег лопатой,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Подметает двор метлой.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Догадались, вы, ребята,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Кто следит за чистотой?</a:t>
            </a:r>
          </a:p>
        </p:txBody>
      </p:sp>
      <p:pic>
        <p:nvPicPr>
          <p:cNvPr id="23554" name="Picture 2" descr="https://60.img.avito.st/640x480/283356806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9" r="24222"/>
          <a:stretch/>
        </p:blipFill>
        <p:spPr bwMode="auto">
          <a:xfrm>
            <a:off x="6834295" y="2097360"/>
            <a:ext cx="230970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Отгадай загадку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148252" y="5733256"/>
            <a:ext cx="3024336" cy="93610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МАЛЯР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6912768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Он </a:t>
            </a:r>
            <a:r>
              <a:rPr lang="ru-RU" sz="4000" dirty="0">
                <a:latin typeface="Archangelsk" panose="02000000000000000000" pitchFamily="2" charset="0"/>
              </a:rPr>
              <a:t>о</a:t>
            </a:r>
            <a:r>
              <a:rPr lang="ru-RU" sz="4000" dirty="0" smtClean="0">
                <a:latin typeface="Archangelsk" panose="02000000000000000000" pitchFamily="2" charset="0"/>
              </a:rPr>
              <a:t>дет в комбинезон,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Красит стены, рамы,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Он и пол, и потолок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В доме красить нам </a:t>
            </a:r>
            <a:br>
              <a:rPr lang="ru-RU" sz="4000" dirty="0" smtClean="0">
                <a:latin typeface="Archangelsk" panose="02000000000000000000" pitchFamily="2" charset="0"/>
              </a:rPr>
            </a:br>
            <a:r>
              <a:rPr lang="ru-RU" sz="4000" dirty="0" smtClean="0">
                <a:latin typeface="Archangelsk" panose="02000000000000000000" pitchFamily="2" charset="0"/>
              </a:rPr>
              <a:t>помог!</a:t>
            </a:r>
            <a:endParaRPr lang="ru-RU" sz="4000" dirty="0">
              <a:latin typeface="Archangelsk" panose="02000000000000000000" pitchFamily="2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59458"/>
            <a:ext cx="2755263" cy="43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lipartfinders.com/clipart/71/detective-and-dog-investigating-clues-clip-art--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17" y="1628800"/>
            <a:ext cx="3552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Отгадай загадку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093081" y="5101116"/>
            <a:ext cx="3024336" cy="936104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ДЕТЕКТИВ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555496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Очень внимателен он и пытлив,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Ищет улики везде…</a:t>
            </a:r>
            <a:endParaRPr lang="ru-RU" sz="4000" dirty="0">
              <a:latin typeface="Archangels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Отгадай загадку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619672" y="5733256"/>
            <a:ext cx="3888432" cy="93610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ПРОГРАММИСТ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555496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От вирусов злобных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Компьютер наш чист: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Программы и файлы спас…</a:t>
            </a:r>
            <a:endParaRPr lang="ru-RU" sz="4000" dirty="0">
              <a:latin typeface="Archangelsk" panose="02000000000000000000" pitchFamily="2" charset="0"/>
            </a:endParaRPr>
          </a:p>
        </p:txBody>
      </p:sp>
      <p:pic>
        <p:nvPicPr>
          <p:cNvPr id="20482" name="Picture 2" descr="http://boombob.ru/img/picture/Jun/24/340d241b7493f44fd54195235ab85f68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5"/>
            <a:ext cx="3198035" cy="380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Отгадай загадку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483768" y="5733256"/>
            <a:ext cx="3744416" cy="93610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ВОСПИТАТЕЛЬ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6264696" cy="3845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Доброты, тепла, души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Мамочке не жалко.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Ждут мамулю малыши – 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Вася, Маша, Галка,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Паша, Сеня и Марат.</a:t>
            </a:r>
          </a:p>
          <a:p>
            <a:pPr marL="0" indent="0">
              <a:buNone/>
            </a:pPr>
            <a:r>
              <a:rPr lang="ru-RU" sz="4000" dirty="0" smtClean="0">
                <a:latin typeface="Archangelsk" panose="02000000000000000000" pitchFamily="2" charset="0"/>
              </a:rPr>
              <a:t>Ждёт её весь детский сад!</a:t>
            </a:r>
            <a:endParaRPr lang="ru-RU" sz="4000" dirty="0">
              <a:latin typeface="Archangelsk" panose="02000000000000000000" pitchFamily="2" charset="0"/>
            </a:endParaRPr>
          </a:p>
        </p:txBody>
      </p:sp>
      <p:pic>
        <p:nvPicPr>
          <p:cNvPr id="19458" name="Picture 2" descr="http://sad6.malorita.edu.by/sm_full.aspx?guid=7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03130"/>
            <a:ext cx="320897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Потребности человека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5410944" cy="34129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 Питание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 Одежда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 Жильё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changelsk" panose="02000000000000000000" pitchFamily="2" charset="0"/>
            </a:endParaRPr>
          </a:p>
        </p:txBody>
      </p:sp>
      <p:pic>
        <p:nvPicPr>
          <p:cNvPr id="2050" name="Picture 2" descr="http://sushihouse31.ru/img/komobed159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00" y="2276872"/>
            <a:ext cx="297169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iparts.co/cliparts/8Tz/Kgr/8TzKgrp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87" y="3356992"/>
            <a:ext cx="29393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ecliparts.com/wp-content/uploads/2016/07/purchase-clipar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13" y="4797152"/>
            <a:ext cx="312539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Физкультминутка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Раз – подняться, потянуться.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Два – согнуться, разогнуться.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Три – в ладоши три хлопка, головою три кивка.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На четыре – ноги шире.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Пять – руками помахать.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Шесть – за стол тихонько сесть.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changelsk" panose="02000000000000000000" pitchFamily="2" charset="0"/>
            </a:endParaRPr>
          </a:p>
        </p:txBody>
      </p:sp>
      <p:pic>
        <p:nvPicPr>
          <p:cNvPr id="18434" name="Picture 2" descr="https://ds02.infourok.ru/uploads/ex/056b/00006712-04b99476/hello_html_412b5f2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89852"/>
            <a:ext cx="1765548" cy="28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Шуточная Викторина о профессиях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79928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Archangelsk" panose="02000000000000000000" pitchFamily="2" charset="0"/>
              </a:rPr>
              <a:t>Кто горит на работе?</a:t>
            </a:r>
            <a:endParaRPr lang="ru-RU" sz="6000" dirty="0">
              <a:latin typeface="Archangelsk" panose="02000000000000000000" pitchFamily="2" charset="0"/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395536" y="4653136"/>
            <a:ext cx="4032448" cy="1944216"/>
          </a:xfrm>
          <a:prstGeom prst="star10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Пожарные</a:t>
            </a:r>
            <a:endParaRPr lang="ru-RU" sz="4000" b="1" dirty="0"/>
          </a:p>
        </p:txBody>
      </p:sp>
      <p:pic>
        <p:nvPicPr>
          <p:cNvPr id="40962" name="Picture 2" descr="http://sharikov.jofo.ru/data/userfiles/401/images/1039631-97222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90076"/>
            <a:ext cx="4474468" cy="31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Шуточная Викторина о профессиях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46" y="2348880"/>
            <a:ext cx="8280920" cy="2088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6000" dirty="0" smtClean="0">
                <a:latin typeface="Archangelsk" panose="02000000000000000000" pitchFamily="2" charset="0"/>
              </a:rPr>
              <a:t>Какой водитель смотрит на землю свысока?</a:t>
            </a:r>
            <a:endParaRPr lang="ru-RU" sz="6000" dirty="0">
              <a:latin typeface="Archangelsk" panose="02000000000000000000" pitchFamily="2" charset="0"/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611560" y="4653136"/>
            <a:ext cx="4032448" cy="1944216"/>
          </a:xfrm>
          <a:prstGeom prst="star10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Летчик, космонавт</a:t>
            </a:r>
            <a:endParaRPr lang="ru-RU" sz="4000" b="1" dirty="0"/>
          </a:p>
        </p:txBody>
      </p:sp>
      <p:pic>
        <p:nvPicPr>
          <p:cNvPr id="39938" name="Picture 2" descr="http://www.clipartkid.com/images/597/index-of-cliparts-variados-caillou-PwwQuz-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0899"/>
            <a:ext cx="33337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Шуточная Викторина о профессиях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9928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Archangelsk" panose="02000000000000000000" pitchFamily="2" charset="0"/>
              </a:rPr>
              <a:t>Кто работает играючи?</a:t>
            </a:r>
            <a:endParaRPr lang="ru-RU" sz="6000" dirty="0">
              <a:latin typeface="Archangelsk" panose="02000000000000000000" pitchFamily="2" charset="0"/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611560" y="4653136"/>
            <a:ext cx="4032448" cy="1944216"/>
          </a:xfrm>
          <a:prstGeom prst="star10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Актёр, музыкант</a:t>
            </a:r>
            <a:endParaRPr lang="ru-RU" sz="4000" b="1" dirty="0"/>
          </a:p>
        </p:txBody>
      </p:sp>
      <p:pic>
        <p:nvPicPr>
          <p:cNvPr id="38914" name="Picture 2" descr="http://cliparts.co/cliparts/yTk/rky/yTkrkygp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990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Шуточная Викторина о профессиях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71" y="2242009"/>
            <a:ext cx="7992888" cy="2088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6000" dirty="0" smtClean="0">
                <a:latin typeface="Archangelsk" panose="02000000000000000000" pitchFamily="2" charset="0"/>
              </a:rPr>
              <a:t>Кто живёт и работает припеваючи?</a:t>
            </a:r>
            <a:endParaRPr lang="ru-RU" sz="6000" dirty="0">
              <a:latin typeface="Archangelsk" panose="02000000000000000000" pitchFamily="2" charset="0"/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611560" y="4653136"/>
            <a:ext cx="4032448" cy="1944216"/>
          </a:xfrm>
          <a:prstGeom prst="star10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Певец</a:t>
            </a:r>
            <a:endParaRPr lang="ru-RU" sz="4000" b="1" dirty="0"/>
          </a:p>
        </p:txBody>
      </p:sp>
      <p:pic>
        <p:nvPicPr>
          <p:cNvPr id="37890" name="Picture 2" descr="http://www.cliparthut.com/clip-arts/1450/176864fotolia-42924398-subscription-monthly-mjpg-1450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286125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Шуточная Викторина о профессиях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79928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Archangelsk" panose="02000000000000000000" pitchFamily="2" charset="0"/>
              </a:rPr>
              <a:t>Мастер «топорной работы».</a:t>
            </a:r>
            <a:endParaRPr lang="ru-RU" sz="6000" dirty="0">
              <a:latin typeface="Archangelsk" panose="02000000000000000000" pitchFamily="2" charset="0"/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611560" y="4653136"/>
            <a:ext cx="4032448" cy="1944216"/>
          </a:xfrm>
          <a:prstGeom prst="star10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Дровосек, лесоруб</a:t>
            </a:r>
            <a:endParaRPr lang="ru-RU" sz="4000" b="1" dirty="0"/>
          </a:p>
        </p:txBody>
      </p:sp>
      <p:pic>
        <p:nvPicPr>
          <p:cNvPr id="36866" name="Picture 2" descr="http://www.clipartkid.com/images/146/lumberjack-holding-axe-cartoon-illustrations-on-creative-market-IhwNnV-clipar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81349"/>
            <a:ext cx="5524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Шуточная Викторина о профессиях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79928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Archangelsk" panose="02000000000000000000" pitchFamily="2" charset="0"/>
              </a:rPr>
              <a:t>Кто познаётся в беде?</a:t>
            </a:r>
            <a:endParaRPr lang="ru-RU" sz="6000" dirty="0">
              <a:latin typeface="Archangelsk" panose="02000000000000000000" pitchFamily="2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75" y="3429000"/>
            <a:ext cx="4834626" cy="341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-конечная звезда 5"/>
          <p:cNvSpPr/>
          <p:nvPr/>
        </p:nvSpPr>
        <p:spPr>
          <a:xfrm>
            <a:off x="611560" y="4653136"/>
            <a:ext cx="4032448" cy="1944216"/>
          </a:xfrm>
          <a:prstGeom prst="star10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Спасатели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215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Шуточная Викторина о профессиях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79928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Archangelsk" panose="02000000000000000000" pitchFamily="2" charset="0"/>
              </a:rPr>
              <a:t>Кто стружку снимает?</a:t>
            </a:r>
            <a:endParaRPr lang="ru-RU" sz="6000" dirty="0">
              <a:latin typeface="Archangelsk" panose="02000000000000000000" pitchFamily="2" charset="0"/>
            </a:endParaRPr>
          </a:p>
        </p:txBody>
      </p:sp>
      <p:pic>
        <p:nvPicPr>
          <p:cNvPr id="34818" name="Picture 2" descr="https://cdn.riastatic.com/photosnew/general/adv_photos/uslugy_plotnyka_v_dnepropetrovske__18879174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4521" b="13531"/>
          <a:stretch/>
        </p:blipFill>
        <p:spPr bwMode="auto">
          <a:xfrm>
            <a:off x="4860032" y="4506299"/>
            <a:ext cx="4283968" cy="23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0-конечная звезда 5"/>
          <p:cNvSpPr/>
          <p:nvPr/>
        </p:nvSpPr>
        <p:spPr>
          <a:xfrm>
            <a:off x="107504" y="4677164"/>
            <a:ext cx="5904656" cy="1944216"/>
          </a:xfrm>
          <a:prstGeom prst="star10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Столяр, плотник</a:t>
            </a:r>
          </a:p>
          <a:p>
            <a:pPr algn="ctr"/>
            <a:r>
              <a:rPr lang="ru-RU" sz="4000" b="1" dirty="0" smtClean="0"/>
              <a:t>Начальник</a:t>
            </a:r>
            <a:endParaRPr lang="ru-RU" sz="4000" b="1" dirty="0"/>
          </a:p>
        </p:txBody>
      </p:sp>
      <p:pic>
        <p:nvPicPr>
          <p:cNvPr id="34820" name="Picture 4" descr="http://mtdata.ru/u25/photoF415/20572222899-0/origin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56756"/>
            <a:ext cx="3396786" cy="33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Шуточная Викторина о профессиях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79928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Archangelsk" panose="02000000000000000000" pitchFamily="2" charset="0"/>
              </a:rPr>
              <a:t>Кто собирает </a:t>
            </a:r>
            <a:br>
              <a:rPr lang="ru-RU" sz="6000" dirty="0" smtClean="0">
                <a:latin typeface="Archangelsk" panose="02000000000000000000" pitchFamily="2" charset="0"/>
              </a:rPr>
            </a:br>
            <a:r>
              <a:rPr lang="ru-RU" sz="6000" dirty="0" smtClean="0">
                <a:latin typeface="Archangelsk" panose="02000000000000000000" pitchFamily="2" charset="0"/>
              </a:rPr>
              <a:t>дом по кирпичику?</a:t>
            </a:r>
            <a:endParaRPr lang="ru-RU" sz="6000" dirty="0">
              <a:latin typeface="Archangelsk" panose="02000000000000000000" pitchFamily="2" charset="0"/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611560" y="4653136"/>
            <a:ext cx="4032448" cy="1944216"/>
          </a:xfrm>
          <a:prstGeom prst="star10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Каменщик, строитель</a:t>
            </a:r>
            <a:endParaRPr lang="ru-RU" sz="4000" b="1" dirty="0"/>
          </a:p>
        </p:txBody>
      </p:sp>
      <p:pic>
        <p:nvPicPr>
          <p:cNvPr id="33794" name="Picture 2" descr="http://allday1.com/imagedb/5b/d/93e1c59306645d439f7ae20dbc05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 bwMode="auto">
          <a:xfrm flipH="1">
            <a:off x="5511639" y="2528899"/>
            <a:ext cx="3524857" cy="40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Шуточная Викторина о профессиях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79928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Archangelsk" panose="02000000000000000000" pitchFamily="2" charset="0"/>
              </a:rPr>
              <a:t>Кто выносит </a:t>
            </a:r>
            <a:br>
              <a:rPr lang="ru-RU" sz="6000" dirty="0" smtClean="0">
                <a:latin typeface="Archangelsk" panose="02000000000000000000" pitchFamily="2" charset="0"/>
              </a:rPr>
            </a:br>
            <a:r>
              <a:rPr lang="ru-RU" sz="6000" dirty="0" smtClean="0">
                <a:latin typeface="Archangelsk" panose="02000000000000000000" pitchFamily="2" charset="0"/>
              </a:rPr>
              <a:t>сор из избы?</a:t>
            </a:r>
            <a:endParaRPr lang="ru-RU" sz="6000" dirty="0">
              <a:latin typeface="Archangelsk" panose="02000000000000000000" pitchFamily="2" charset="0"/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611560" y="4653136"/>
            <a:ext cx="4032448" cy="1944216"/>
          </a:xfrm>
          <a:prstGeom prst="star10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Уборщица, техничка</a:t>
            </a:r>
            <a:endParaRPr lang="ru-RU" sz="4000" b="1" dirty="0"/>
          </a:p>
        </p:txBody>
      </p:sp>
      <p:pic>
        <p:nvPicPr>
          <p:cNvPr id="32770" name="Picture 2" descr="http://storage.azh.kz/archive/55dc/81/86/a85f88/85/7b/050/000/photos/632000566.jpeg/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4589"/>
            <a:ext cx="3411396" cy="51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Питание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3074" name="Picture 2" descr="http://www.zooclub.ru/attach/fotogal/clip/fish/7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126">
            <a:off x="5505988" y="1788422"/>
            <a:ext cx="3672408" cy="14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017.radikal.ru/1109/fd/bebe3599276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57800"/>
            <a:ext cx="307376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2-tub-ru.yandex.net/i?id=4c7c9c962da916356bdf1b104b19aeba&amp;n=33&amp;h=215&amp;w=3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9" y="1513655"/>
            <a:ext cx="31718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ipartfinders.com/clipart/288/fresh-vegetables-clip-art-stock-photo-3936079-shutterstock-picture-2889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79" y="2701134"/>
            <a:ext cx="4334707" cy="26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amki-photoshop.ru/predmety/clipart-konfe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37720"/>
            <a:ext cx="2271206" cy="19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Шуточная Викторина о профессиях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79928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Archangelsk" panose="02000000000000000000" pitchFamily="2" charset="0"/>
              </a:rPr>
              <a:t>Ухажёр за </a:t>
            </a:r>
            <a:br>
              <a:rPr lang="ru-RU" sz="6000" dirty="0" smtClean="0">
                <a:latin typeface="Archangelsk" panose="02000000000000000000" pitchFamily="2" charset="0"/>
              </a:rPr>
            </a:br>
            <a:r>
              <a:rPr lang="ru-RU" sz="6000" dirty="0" smtClean="0">
                <a:latin typeface="Archangelsk" panose="02000000000000000000" pitchFamily="2" charset="0"/>
              </a:rPr>
              <a:t>деревьями.</a:t>
            </a:r>
            <a:endParaRPr lang="ru-RU" sz="6000" dirty="0">
              <a:latin typeface="Archangelsk" panose="02000000000000000000" pitchFamily="2" charset="0"/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611560" y="4653136"/>
            <a:ext cx="4032448" cy="1944216"/>
          </a:xfrm>
          <a:prstGeom prst="star10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Садовод, садовник</a:t>
            </a:r>
            <a:endParaRPr lang="ru-RU" sz="4000" b="1" dirty="0"/>
          </a:p>
        </p:txBody>
      </p:sp>
      <p:pic>
        <p:nvPicPr>
          <p:cNvPr id="31746" name="Picture 2" descr="http://www.5-nt.ru/Upload/images/%D0%BC%D0%BC%D0%B0%D0%BC%D1%83%D0%B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16907"/>
            <a:ext cx="4269197" cy="511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337670"/>
            <a:ext cx="7772400" cy="247570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</a:t>
            </a:r>
            <a:endParaRPr lang="ru-RU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2" name="Picture 2" descr="http://images.clipartpanda.com/dilemma-clipart-smil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6837"/>
            <a:ext cx="48768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7772400" cy="6480720"/>
          </a:xfrm>
        </p:spPr>
        <p:txBody>
          <a:bodyPr anchor="t" anchorCtr="0"/>
          <a:lstStyle/>
          <a:p>
            <a:r>
              <a:rPr lang="ru-RU" sz="2000" cap="none" dirty="0" smtClean="0">
                <a:solidFill>
                  <a:srgbClr val="002060"/>
                </a:solidFill>
              </a:rPr>
              <a:t>Список использованных источников</a:t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002060"/>
                </a:solidFill>
              </a:rPr>
              <a:t/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r>
              <a:rPr lang="ru-RU" sz="1600" dirty="0" err="1">
                <a:solidFill>
                  <a:srgbClr val="002060"/>
                </a:solidFill>
              </a:rPr>
              <a:t>Сазанова</a:t>
            </a:r>
            <a:r>
              <a:rPr lang="ru-RU" sz="1600" dirty="0">
                <a:solidFill>
                  <a:srgbClr val="002060"/>
                </a:solidFill>
              </a:rPr>
              <a:t>, Е. В. От лени болеют, от труда здоровеют// Педсовет. – 2017. – № 1. – С. 2-4.</a:t>
            </a:r>
            <a:r>
              <a:rPr lang="ru-RU" sz="1600" cap="none" dirty="0" smtClean="0">
                <a:solidFill>
                  <a:srgbClr val="002060"/>
                </a:solidFill>
              </a:rPr>
              <a:t/>
            </a:r>
            <a:br>
              <a:rPr lang="ru-RU" sz="1600" cap="none" dirty="0" smtClean="0">
                <a:solidFill>
                  <a:srgbClr val="002060"/>
                </a:solidFill>
              </a:rPr>
            </a:br>
            <a:r>
              <a:rPr lang="ru-RU" sz="1600" cap="none" dirty="0" smtClean="0">
                <a:solidFill>
                  <a:srgbClr val="002060"/>
                </a:solidFill>
              </a:rPr>
              <a:t/>
            </a:r>
            <a:br>
              <a:rPr lang="ru-RU" sz="1600" cap="none" dirty="0" smtClean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https://ja-rastu.ru/news-all/gam-devel/gam-devel-rebus/753-rebusy-professii.html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http://hovrashok.com.ua/images/Jan/09/4c7d814107b44b11c34bf776aa220ee2/1.jpg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https://1board.ru/images/board/296199_1.jpg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http://www.featurepics.com/StockImage/20110525/new-family-house-stock-illustration-1889654.jpg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http://image.yaymicro.com/rz_1210x1210/0/93f/tasty-vegetables-illustration-93ff08.jpg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http://img-fotki.yandex.ru/get/68326/276390336.1c60/0_165e1c_9065d997_orig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http://anors.ru/journal/2015_04/2015_04/assets/common/page-substrates/page0024.png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http://www.jewishpubliclibrary.org/media/content/Image/Azrieli-Grantc.jpg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https://ds02.infourok.ru/uploads/ex/0032/0006de01-697770e3/img13.jpg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http://cf.ppt-online.org/files/slide/k/K0NJVFx5QB19lvod8fm4eUYptWGuwRbzEZLiT2/slide-23.jpg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http://s0.dibi.ru/moskva/pic_800_600/31383668/909b4cb414dfc5d5f75e71174eadb2df.jpg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http://allroundorganisers.nl/wp-content/uploads/2013/03/Tuinieren.jpg</a:t>
            </a:r>
            <a:r>
              <a:rPr lang="ru-RU" sz="1400" cap="none" dirty="0" smtClean="0">
                <a:solidFill>
                  <a:srgbClr val="002060"/>
                </a:solidFill>
              </a:rPr>
              <a:t/>
            </a:r>
            <a:br>
              <a:rPr lang="ru-RU" sz="1400" cap="none" dirty="0" smtClean="0">
                <a:solidFill>
                  <a:srgbClr val="002060"/>
                </a:solidFill>
              </a:rPr>
            </a:br>
            <a:r>
              <a:rPr lang="ru-RU" sz="1400" cap="none" dirty="0" smtClean="0">
                <a:solidFill>
                  <a:srgbClr val="002060"/>
                </a:solidFill>
              </a:rPr>
              <a:t/>
            </a:r>
            <a:br>
              <a:rPr lang="ru-RU" sz="1400" cap="none" dirty="0" smtClean="0">
                <a:solidFill>
                  <a:srgbClr val="002060"/>
                </a:solidFill>
              </a:rPr>
            </a:br>
            <a:r>
              <a:rPr lang="ru-RU" sz="1400" cap="none" dirty="0" smtClean="0">
                <a:solidFill>
                  <a:srgbClr val="002060"/>
                </a:solidFill>
              </a:rPr>
              <a:t/>
            </a:r>
            <a:br>
              <a:rPr lang="ru-RU" sz="1400" cap="none" dirty="0" smtClean="0">
                <a:solidFill>
                  <a:srgbClr val="002060"/>
                </a:solidFill>
              </a:rPr>
            </a:br>
            <a:r>
              <a:rPr lang="ru-RU" sz="2000" cap="none" dirty="0">
                <a:solidFill>
                  <a:srgbClr val="002060"/>
                </a:solidFill>
              </a:rPr>
              <a:t/>
            </a:r>
            <a:br>
              <a:rPr lang="ru-RU" sz="2000" cap="none" dirty="0">
                <a:solidFill>
                  <a:srgbClr val="002060"/>
                </a:solidFill>
              </a:rPr>
            </a:br>
            <a:r>
              <a:rPr lang="ru-RU" sz="2000" cap="none" dirty="0" smtClean="0">
                <a:solidFill>
                  <a:srgbClr val="FF0000"/>
                </a:solidFill>
              </a:rPr>
              <a:t>ВНИМАНИЕ! Данный слайд скрыт!</a:t>
            </a:r>
            <a:endParaRPr lang="ru-RU" sz="20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Одежда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4098" name="Picture 2" descr="http://domik.ua/pic/publication_136649_img605d4d35d92e05940bda7f7601a3ced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5"/>
            <a:ext cx="3848752" cy="290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odmagazin.ru/wp-content/uploads/2014/11/hlop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69351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ickeramoi.com/6943-7662-thickbox/sticker-mural-belie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0371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3dwiki.ru/wp-content/uploads/2013/12/5-udivitelnoje-3d-modelirovanie-rigid-heddle-lo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manataka.org/images/Organic_and_Recycled_Cotton_Cloth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00239"/>
            <a:ext cx="44577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Жильё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AutoShape 2" descr="http://mama.tomsk.ru/forums/download/file.php?id=1168348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mama.tomsk.ru/forums/download/file.php?id=1168348&amp;mode=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mama.tomsk.ru/forums/download/file.php?id=1168348&amp;mode=vie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0" t="22454" r="25648" b="17189"/>
          <a:stretch/>
        </p:blipFill>
        <p:spPr bwMode="auto">
          <a:xfrm>
            <a:off x="1835696" y="1268760"/>
            <a:ext cx="5545628" cy="5519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4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Духовные потребности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pic>
        <p:nvPicPr>
          <p:cNvPr id="6146" name="Picture 2" descr="http://www.mykola.com/images/general-data/books/Stack-Book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"/>
          <a:stretch/>
        </p:blipFill>
        <p:spPr bwMode="auto">
          <a:xfrm>
            <a:off x="323528" y="1700808"/>
            <a:ext cx="3757464" cy="26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lipartbest.com/cliparts/yTo/eR4/yToeR4yb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3"/>
            <a:ext cx="3132487" cy="31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shi43.muzkult.ru/img/upload/670/image_image_56517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4320480" cy="29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lipart.coolclips.com/480/vectors/tf05164/CoolClips_vc00967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"/>
          <a:stretch/>
        </p:blipFill>
        <p:spPr bwMode="auto">
          <a:xfrm>
            <a:off x="6156176" y="3317313"/>
            <a:ext cx="2736304" cy="34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Профессия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>
            <a:normAutofit fontScale="77500" lnSpcReduction="20000"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Профессия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 </a:t>
            </a:r>
            <a:r>
              <a:rPr lang="ru-RU" sz="4600" dirty="0" smtClean="0">
                <a:latin typeface="Archangelsk" panose="02000000000000000000" pitchFamily="2" charset="0"/>
              </a:rPr>
              <a:t>– основной род занятий, трудовой деятельности.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Профессия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 </a:t>
            </a:r>
            <a:r>
              <a:rPr lang="ru-RU" sz="4500" dirty="0" smtClean="0">
                <a:latin typeface="Archangelsk" panose="02000000000000000000" pitchFamily="2" charset="0"/>
              </a:rPr>
              <a:t>– род трудовой деятельности, требующий определенной подготовки и являющийся обычно источником существования.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Профессия </a:t>
            </a:r>
            <a:r>
              <a:rPr lang="ru-RU" sz="4500" dirty="0" smtClean="0">
                <a:latin typeface="Archangelsk" panose="02000000000000000000" pitchFamily="2" charset="0"/>
              </a:rPr>
              <a:t>– специальность, ремесло.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Профессия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 </a:t>
            </a:r>
            <a:r>
              <a:rPr lang="ru-RU" sz="4500" dirty="0" smtClean="0">
                <a:latin typeface="Archangelsk" panose="02000000000000000000" pitchFamily="2" charset="0"/>
              </a:rPr>
              <a:t>– это дело, которым занимается человек, и получает за это деньги.</a:t>
            </a:r>
          </a:p>
          <a:p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changels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302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anose="040B0500000000000000" pitchFamily="82" charset="0"/>
              </a:rPr>
              <a:t>Пословицы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302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6696744" cy="5328592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Тяжело тому жить, кто от работы бежит.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Хочешь есть калачи, не сиди на печи!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Кто любит труд, того люди чтут.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Не место красит человека, а человек место.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От лени болеют, а от труда здоровеют.</a:t>
            </a:r>
          </a:p>
          <a:p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changelsk" panose="02000000000000000000" pitchFamily="2" charset="0"/>
              </a:rPr>
              <a:t>Тому труд сладок, кто на безделье не падок.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changelsk" panose="02000000000000000000" pitchFamily="2" charset="0"/>
            </a:endParaRPr>
          </a:p>
        </p:txBody>
      </p:sp>
      <p:pic>
        <p:nvPicPr>
          <p:cNvPr id="7172" name="Picture 4" descr="https://1.bp.blogspot.com/-pq4SIoj_128/VzyT_nn2spI/AAAAAAAAag4/2A-uC1dWH1Ig_ojqQHi4Mrwd5KcqqW2VACKgB/s1600/2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89138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590</Words>
  <Application>Microsoft Office PowerPoint</Application>
  <PresentationFormat>Экран (4:3)</PresentationFormat>
  <Paragraphs>154</Paragraphs>
  <Slides>42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Calligraph</vt:lpstr>
      <vt:lpstr>Calibri</vt:lpstr>
      <vt:lpstr>Archangelsk</vt:lpstr>
      <vt:lpstr>Тема Office</vt:lpstr>
      <vt:lpstr>Муниципальное бюджетное учреждение культуры  «Центральная детская библиотека»  Очёрского городского поселения  Презентация «От лени болеют,  от труда здоровеют» Конкурсно-познавательная программа  для детей 6-9 лет  Дизайн: Соколова Юлия Александровна,  зав. сектором автоматизации  Сценарий: Сазанова, Е. В. От лени болеют, от труда здоровеют// Педсовет. – 2017. – № 1. – С. 2-4.  ВНИМАНИЕ! Данный слайд скрыт!  г. Очёр, 2017 год</vt:lpstr>
      <vt:lpstr>Конкурсно-познавательная программа  «От лени болеют,  от труда здоровеют»</vt:lpstr>
      <vt:lpstr>Потребности человека</vt:lpstr>
      <vt:lpstr>Питание</vt:lpstr>
      <vt:lpstr>Одежда</vt:lpstr>
      <vt:lpstr>Жильё</vt:lpstr>
      <vt:lpstr>Духовные потребности</vt:lpstr>
      <vt:lpstr>Профессия</vt:lpstr>
      <vt:lpstr>Пословицы</vt:lpstr>
      <vt:lpstr>Ленивый или Трудолюбивый</vt:lpstr>
      <vt:lpstr>Реши ребус</vt:lpstr>
      <vt:lpstr>Реши ребус</vt:lpstr>
      <vt:lpstr>Реши ребус</vt:lpstr>
      <vt:lpstr>Реши ребус</vt:lpstr>
      <vt:lpstr>Реши ребус</vt:lpstr>
      <vt:lpstr>Реши ребус</vt:lpstr>
      <vt:lpstr>Реши ребус</vt:lpstr>
      <vt:lpstr>Реши ребус</vt:lpstr>
      <vt:lpstr>Правда ли, что…  ?</vt:lpstr>
      <vt:lpstr>Правда ли, что…  ?</vt:lpstr>
      <vt:lpstr>Отгадай загадку</vt:lpstr>
      <vt:lpstr>Отгадай загадку</vt:lpstr>
      <vt:lpstr>Отгадай загадку</vt:lpstr>
      <vt:lpstr>Отгадай загадку</vt:lpstr>
      <vt:lpstr>Отгадай загадку</vt:lpstr>
      <vt:lpstr>Отгадай загадку</vt:lpstr>
      <vt:lpstr>Отгадай загадку</vt:lpstr>
      <vt:lpstr>Отгадай загадку</vt:lpstr>
      <vt:lpstr>Отгадай загадку</vt:lpstr>
      <vt:lpstr>Физкультминутка</vt:lpstr>
      <vt:lpstr>Шуточная Викторина о профессиях</vt:lpstr>
      <vt:lpstr>Шуточная Викторина о профессиях</vt:lpstr>
      <vt:lpstr>Шуточная Викторина о профессиях</vt:lpstr>
      <vt:lpstr>Шуточная Викторина о профессиях</vt:lpstr>
      <vt:lpstr>Шуточная Викторина о профессиях</vt:lpstr>
      <vt:lpstr>Шуточная Викторина о профессиях</vt:lpstr>
      <vt:lpstr>Шуточная Викторина о профессиях</vt:lpstr>
      <vt:lpstr>Шуточная Викторина о профессиях</vt:lpstr>
      <vt:lpstr>Шуточная Викторина о профессиях</vt:lpstr>
      <vt:lpstr>Шуточная Викторина о профессиях</vt:lpstr>
      <vt:lpstr>МОЛОДЦЫ</vt:lpstr>
      <vt:lpstr>Список использованных источников    Сазанова, Е. В. От лени болеют, от труда здоровеют// Педсовет. – 2017. – № 1. – С. 2-4.  https://ja-rastu.ru/news-all/gam-devel/gam-devel-rebus/753-rebusy-professii.html http://hovrashok.com.ua/images/Jan/09/4c7d814107b44b11c34bf776aa220ee2/1.jpg https://1board.ru/images/board/296199_1.jpg http://www.featurepics.com/StockImage/20110525/new-family-house-stock-illustration-1889654.jpg http://image.yaymicro.com/rz_1210x1210/0/93f/tasty-vegetables-illustration-93ff08.jpg http://img-fotki.yandex.ru/get/68326/276390336.1c60/0_165e1c_9065d997_orig http://anors.ru/journal/2015_04/2015_04/assets/common/page-substrates/page0024.png http://www.jewishpubliclibrary.org/media/content/Image/Azrieli-Grantc.jpg https://ds02.infourok.ru/uploads/ex/0032/0006de01-697770e3/img13.jpg http://cf.ppt-online.org/files/slide/k/K0NJVFx5QB19lvod8fm4eUYptWGuwRbzEZLiT2/slide-23.jpg http://s0.dibi.ru/moskva/pic_800_600/31383668/909b4cb414dfc5d5f75e71174eadb2df.jpg http://allroundorganisers.nl/wp-content/uploads/2013/03/Tuinieren.jpg    ВНИМАНИЕ! Данный слайд скрыт!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Конкурсно-познавательная программа  «От лени болеют,  от труда здоровеют»</dc:title>
  <dc:creator>User</dc:creator>
  <cp:lastModifiedBy>User</cp:lastModifiedBy>
  <cp:revision>29</cp:revision>
  <dcterms:created xsi:type="dcterms:W3CDTF">2017-02-09T05:11:19Z</dcterms:created>
  <dcterms:modified xsi:type="dcterms:W3CDTF">2017-08-03T08:33:48Z</dcterms:modified>
</cp:coreProperties>
</file>