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3" r:id="rId1"/>
  </p:sldMasterIdLst>
  <p:sldIdLst>
    <p:sldId id="259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  <p:sldId id="288" r:id="rId13"/>
    <p:sldId id="289" r:id="rId14"/>
    <p:sldId id="290" r:id="rId15"/>
    <p:sldId id="291" r:id="rId16"/>
    <p:sldId id="292" r:id="rId17"/>
    <p:sldId id="29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18" autoAdjust="0"/>
    <p:restoredTop sz="94660"/>
  </p:normalViewPr>
  <p:slideViewPr>
    <p:cSldViewPr>
      <p:cViewPr varScale="1">
        <p:scale>
          <a:sx n="70" d="100"/>
          <a:sy n="70" d="100"/>
        </p:scale>
        <p:origin x="127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43C0B6-CD96-4B76-B0CD-3FE5930AD8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CB6A623-C4DB-410B-BCB0-77F0D3DA58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1AEB71-6C66-48AF-B767-8FCA87454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FBBFCF-0D24-4D36-B149-D1C6708E5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2B89FC-E631-42B0-B0E5-1B776D8953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506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4D73DC-ACFA-4CF2-A756-4C2FF72B3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C0C3AD5-D038-469B-9FFA-F77629203A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D8B8D7-7A5D-410F-82DA-89CEDD91F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943793-908A-4FBF-853A-133BE2FE73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DF9728F-570E-4AA2-BEF0-397C9EE6B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741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D1489C6-CCB9-4569-849A-F41B222A0F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CFAC2F-FD88-407E-AD0A-149042B6B27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DFBC9F-4050-4B65-8FED-1F86F14558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98BE41-37F6-4BEF-8A9C-2A1B476D26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3FABEE-B773-445B-86EC-A06E08D03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14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36C28C-ECCD-4012-A0B1-72BD40026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48D6ED1-8C72-4C4B-BDD4-DA3C1C27BE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B816B1-70D1-4312-8B5A-7AB9D8AE3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3373FE-23C0-40CA-B9CA-07433AB6E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9C1887-49E1-4A5B-AC2D-FDC26F0E9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41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23AF13-C568-4CDE-8132-3063AE9C8B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ABBBD5-1B62-4D1D-8EA1-9F12C7BB4B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2554570-4DC7-4D15-ADA7-3F4099A66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D1B07A-5D00-432C-BFB7-8D2B60190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137D1D-EA69-4480-B54E-6B42B2F5B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32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5D29A-90E3-457C-962F-319D7EBE3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7D350F-C388-4A85-8A59-8C8447264F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2B60FF5-8065-49BA-824D-8F4E0B869F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D323DA-053B-4008-B666-DE29F3B7C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BAF9FAE-B07B-41CC-A928-29DCAE1DC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DEA1A5-AECC-4E59-8BAF-917793890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82588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C9042E-97BB-4297-8CFC-2C988C8F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7694FA-D5A9-43E6-8C0F-888F73B168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4901C67-43FB-47A4-9655-5A0EB851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9B937E7-8EB9-4C68-A6BB-E02169E59E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A8CEE8F-C8EA-4F71-8406-443DDA8089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2D431E2-276F-445D-88BB-A1A773E9A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5DA3B7D-2DCB-4A1F-AAE3-36FA91351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3B86F05-D1FA-4171-BBAE-D340B8A1B3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577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AB0D95-CA35-4A7D-8199-C2F27D139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CD70F4C-DAC1-4EFC-BFC1-05143D5C3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4E3E3C3-F769-4719-AFAE-106C2D2EA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96168AF-0F08-4199-8B29-39BCF28E8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905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58E3A6B-2C23-4AA8-956E-C3844D558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4AC199B-5245-4DE2-9B57-F1F1CA25A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E875A0B-B545-4747-86C3-51C14DED73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040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1A80A7-59E8-4307-93A0-491E61C7B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68A6B4B-55E0-4ABB-8EF4-5DCB897EF9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0BDC277-1A5E-45FF-BFF4-D60F86C08F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C310687-EA3D-4FB4-9C49-539DA223C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234E97A-21CF-41DA-B2D7-E57BED97C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37AA8EE-2EA6-478B-8D08-DA0CB6406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97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C9B661-977F-4A5F-8C7A-F2C68E159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CA22857-5B3C-4093-A262-12B617D7A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2AB47E-1661-4877-B555-9A4E253A5F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FB57915-216C-4010-8252-3BDDFE0CE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FB1F303-F84C-4B67-9EED-90971A107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F2B1D1-5FD0-4204-854D-AB2C1117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632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179575-8FD9-4AFE-B86C-D40B429E5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D1606D-B980-4CA2-881A-862009410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8BD479-49DE-4427-A535-BB7C7A1B9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25.02.2024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F03BCF-F97B-41D8-ADA8-027A10B0A4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95B149-EE22-485D-89E6-76AC6AB8DA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5213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B95D24-5AC3-4A5C-84F7-61ED757BD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620688"/>
            <a:ext cx="4320480" cy="4008046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Виталий Валентинович Бианки</a:t>
            </a:r>
            <a:br>
              <a:rPr lang="ru-RU" sz="44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ru-RU" sz="4400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(1894-1959)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5A93538-C859-4D43-82E3-EA7DEBC3A1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112" y="620688"/>
            <a:ext cx="3024336" cy="4008046"/>
          </a:xfrm>
          <a:prstGeom prst="rect">
            <a:avLst/>
          </a:prstGeom>
          <a:ln>
            <a:solidFill>
              <a:srgbClr val="92D050"/>
            </a:solidFill>
          </a:ln>
        </p:spPr>
      </p:pic>
    </p:spTree>
    <p:extLst>
      <p:ext uri="{BB962C8B-B14F-4D97-AF65-F5344CB8AC3E}">
        <p14:creationId xmlns:p14="http://schemas.microsoft.com/office/powerpoint/2010/main" val="3551101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B95D24-5AC3-4A5C-84F7-61ED757BD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620688"/>
            <a:ext cx="7776864" cy="468052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dirty="0">
                <a:solidFill>
                  <a:srgbClr val="000000"/>
                </a:solidFill>
                <a:latin typeface="Georgia" panose="02040502050405020303" pitchFamily="18" charset="0"/>
              </a:rPr>
              <a:t>ВОДОМЕРКА - КЛОП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F123FE-B720-4A07-BB14-C78A38D77E8F}"/>
              </a:ext>
            </a:extLst>
          </p:cNvPr>
          <p:cNvSpPr/>
          <p:nvPr/>
        </p:nvSpPr>
        <p:spPr>
          <a:xfrm>
            <a:off x="5508104" y="1443841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6071FB-CEC5-492E-849C-A71B0265D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837" y="620688"/>
            <a:ext cx="8064326" cy="500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9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B95D24-5AC3-4A5C-84F7-61ED757BD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576" y="620688"/>
            <a:ext cx="4968552" cy="5256584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>
                <a:solidFill>
                  <a:srgbClr val="000000"/>
                </a:solidFill>
                <a:latin typeface="Georgia" panose="02040502050405020303" pitchFamily="18" charset="0"/>
              </a:rPr>
              <a:t>КТО ЭТО?</a:t>
            </a:r>
            <a:br>
              <a:rPr lang="ru-RU" sz="3600" b="1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«Один крошечный Жучок идёт себе по земле </a:t>
            </a:r>
            <a:b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и никуда не прячется. Догнал его Щенок, </a:t>
            </a:r>
            <a:b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хотел схватить, </a:t>
            </a:r>
            <a:b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а Жучок остановился, </a:t>
            </a:r>
            <a:b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да как пальнёт в него липкой едкой струйкой – прямо в нос попал!»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F123FE-B720-4A07-BB14-C78A38D77E8F}"/>
              </a:ext>
            </a:extLst>
          </p:cNvPr>
          <p:cNvSpPr/>
          <p:nvPr/>
        </p:nvSpPr>
        <p:spPr>
          <a:xfrm>
            <a:off x="5508104" y="1988839"/>
            <a:ext cx="33843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0000"/>
                </a:solidFill>
                <a:latin typeface="Georgia" panose="02040502050405020303" pitchFamily="18" charset="0"/>
                <a:ea typeface="+mj-ea"/>
                <a:cs typeface="+mj-cs"/>
              </a:rPr>
              <a:t>Рассказ</a:t>
            </a:r>
          </a:p>
          <a:p>
            <a:pPr algn="ctr"/>
            <a:r>
              <a:rPr lang="ru-RU" sz="3600" dirty="0">
                <a:solidFill>
                  <a:srgbClr val="000000"/>
                </a:solidFill>
                <a:latin typeface="Georgia" panose="02040502050405020303" pitchFamily="18" charset="0"/>
                <a:ea typeface="+mj-ea"/>
                <a:cs typeface="+mj-cs"/>
              </a:rPr>
              <a:t>«Первая </a:t>
            </a:r>
          </a:p>
          <a:p>
            <a:pPr algn="ctr"/>
            <a:r>
              <a:rPr lang="ru-RU" sz="3600" dirty="0">
                <a:solidFill>
                  <a:srgbClr val="000000"/>
                </a:solidFill>
                <a:latin typeface="Georgia" panose="02040502050405020303" pitchFamily="18" charset="0"/>
                <a:ea typeface="+mj-ea"/>
                <a:cs typeface="+mj-cs"/>
              </a:rPr>
              <a:t>охота»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785174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B95D24-5AC3-4A5C-84F7-61ED757BD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620688"/>
            <a:ext cx="7128792" cy="468052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dirty="0">
                <a:solidFill>
                  <a:srgbClr val="000000"/>
                </a:solidFill>
                <a:latin typeface="Georgia" panose="02040502050405020303" pitchFamily="18" charset="0"/>
              </a:rPr>
              <a:t>ЖУК - БОМБАРДИР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F123FE-B720-4A07-BB14-C78A38D77E8F}"/>
              </a:ext>
            </a:extLst>
          </p:cNvPr>
          <p:cNvSpPr/>
          <p:nvPr/>
        </p:nvSpPr>
        <p:spPr>
          <a:xfrm>
            <a:off x="5508104" y="1443841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DA1F45-4CFC-4767-8390-36977E170B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806" y="442336"/>
            <a:ext cx="7916634" cy="579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86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B95D24-5AC3-4A5C-84F7-61ED757BD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620688"/>
            <a:ext cx="5184576" cy="525658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latin typeface="Georgia" panose="02040502050405020303" pitchFamily="18" charset="0"/>
              </a:rPr>
              <a:t>КТО ЭТО?</a:t>
            </a:r>
            <a:br>
              <a:rPr lang="ru-RU" sz="3600" b="1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«Скрипочки у неё </a:t>
            </a:r>
            <a:b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на крылышках, </a:t>
            </a:r>
            <a:b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а вместо смычков – длинные задние лапки </a:t>
            </a:r>
            <a:b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коленками назад. </a:t>
            </a:r>
            <a:b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На крыльях – </a:t>
            </a:r>
            <a:r>
              <a:rPr lang="ru-RU" sz="3200" dirty="0" err="1">
                <a:solidFill>
                  <a:srgbClr val="000000"/>
                </a:solidFill>
                <a:latin typeface="Georgia" panose="02040502050405020303" pitchFamily="18" charset="0"/>
              </a:rPr>
              <a:t>зазубренки</a:t>
            </a: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, </a:t>
            </a:r>
            <a:b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а на ножках зацепочки. </a:t>
            </a:r>
            <a:b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Трёт она себя ножками </a:t>
            </a:r>
            <a:b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по бокам, </a:t>
            </a:r>
            <a:r>
              <a:rPr lang="ru-RU" sz="3200" dirty="0" err="1">
                <a:solidFill>
                  <a:srgbClr val="000000"/>
                </a:solidFill>
                <a:latin typeface="Georgia" panose="02040502050405020303" pitchFamily="18" charset="0"/>
              </a:rPr>
              <a:t>зазубринками</a:t>
            </a: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 </a:t>
            </a:r>
            <a:b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за зацепочки задевает -стрекочет»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F123FE-B720-4A07-BB14-C78A38D77E8F}"/>
              </a:ext>
            </a:extLst>
          </p:cNvPr>
          <p:cNvSpPr/>
          <p:nvPr/>
        </p:nvSpPr>
        <p:spPr>
          <a:xfrm>
            <a:off x="5508104" y="1988839"/>
            <a:ext cx="33843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0000"/>
                </a:solidFill>
                <a:latin typeface="Georgia" panose="02040502050405020303" pitchFamily="18" charset="0"/>
                <a:ea typeface="+mj-ea"/>
                <a:cs typeface="+mj-cs"/>
              </a:rPr>
              <a:t>Рассказ</a:t>
            </a:r>
          </a:p>
          <a:p>
            <a:pPr algn="ctr"/>
            <a:r>
              <a:rPr lang="ru-RU" sz="3600" dirty="0">
                <a:solidFill>
                  <a:srgbClr val="000000"/>
                </a:solidFill>
                <a:latin typeface="Georgia" panose="02040502050405020303" pitchFamily="18" charset="0"/>
                <a:ea typeface="+mj-ea"/>
                <a:cs typeface="+mj-cs"/>
              </a:rPr>
              <a:t>«Кто чем </a:t>
            </a:r>
          </a:p>
          <a:p>
            <a:pPr algn="ctr"/>
            <a:r>
              <a:rPr lang="ru-RU" sz="3600" dirty="0">
                <a:solidFill>
                  <a:srgbClr val="000000"/>
                </a:solidFill>
                <a:latin typeface="Georgia" panose="02040502050405020303" pitchFamily="18" charset="0"/>
                <a:ea typeface="+mj-ea"/>
                <a:cs typeface="+mj-cs"/>
              </a:rPr>
              <a:t>поёт?»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04677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B95D24-5AC3-4A5C-84F7-61ED757BD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620688"/>
            <a:ext cx="7128792" cy="468052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dirty="0">
                <a:solidFill>
                  <a:srgbClr val="000000"/>
                </a:solidFill>
                <a:latin typeface="Georgia" panose="02040502050405020303" pitchFamily="18" charset="0"/>
              </a:rPr>
              <a:t>САРАНЧА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F123FE-B720-4A07-BB14-C78A38D77E8F}"/>
              </a:ext>
            </a:extLst>
          </p:cNvPr>
          <p:cNvSpPr/>
          <p:nvPr/>
        </p:nvSpPr>
        <p:spPr>
          <a:xfrm>
            <a:off x="5508104" y="1443841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9C03A3-9E76-44B9-AF3C-C7F6A6B76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7259" y="404664"/>
            <a:ext cx="6912768" cy="5691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1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B95D24-5AC3-4A5C-84F7-61ED757BD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620688"/>
            <a:ext cx="4896544" cy="5112568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>
                <a:solidFill>
                  <a:srgbClr val="000000"/>
                </a:solidFill>
                <a:latin typeface="Georgia" panose="02040502050405020303" pitchFamily="18" charset="0"/>
              </a:rPr>
              <a:t>КТО ЭТО?</a:t>
            </a:r>
            <a:br>
              <a:rPr lang="ru-RU" sz="3600" b="1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100" dirty="0">
                <a:solidFill>
                  <a:srgbClr val="000000"/>
                </a:solidFill>
                <a:latin typeface="Georgia" panose="02040502050405020303" pitchFamily="18" charset="0"/>
              </a:rPr>
              <a:t>«На листке сидит, шелковую нитку из себя тянет, тянет и на листок мотает. С перепугу муравьишка кувырк </a:t>
            </a:r>
            <a:br>
              <a:rPr lang="ru-RU" sz="31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100" dirty="0">
                <a:solidFill>
                  <a:srgbClr val="000000"/>
                </a:solidFill>
                <a:latin typeface="Georgia" panose="02040502050405020303" pitchFamily="18" charset="0"/>
              </a:rPr>
              <a:t>с листка и полетел вниз, </a:t>
            </a:r>
            <a:br>
              <a:rPr lang="ru-RU" sz="31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100" dirty="0">
                <a:solidFill>
                  <a:srgbClr val="000000"/>
                </a:solidFill>
                <a:latin typeface="Georgia" panose="02040502050405020303" pitchFamily="18" charset="0"/>
              </a:rPr>
              <a:t>но что-то сверху – дёрг! И закачался он на шёлковой ниточке: ниточки-то на сучок были намотаны»</a:t>
            </a:r>
            <a:endParaRPr lang="ru-RU" sz="3100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F123FE-B720-4A07-BB14-C78A38D77E8F}"/>
              </a:ext>
            </a:extLst>
          </p:cNvPr>
          <p:cNvSpPr/>
          <p:nvPr/>
        </p:nvSpPr>
        <p:spPr>
          <a:xfrm>
            <a:off x="5508104" y="1443841"/>
            <a:ext cx="30243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0000"/>
                </a:solidFill>
                <a:latin typeface="Georgia" panose="02040502050405020303" pitchFamily="18" charset="0"/>
                <a:ea typeface="+mj-ea"/>
                <a:cs typeface="+mj-cs"/>
              </a:rPr>
              <a:t>рассказ </a:t>
            </a:r>
          </a:p>
          <a:p>
            <a:pPr algn="ctr"/>
            <a:r>
              <a:rPr lang="ru-RU" sz="3600" dirty="0">
                <a:solidFill>
                  <a:srgbClr val="000000"/>
                </a:solidFill>
                <a:latin typeface="Georgia" panose="02040502050405020303" pitchFamily="18" charset="0"/>
                <a:ea typeface="+mj-ea"/>
                <a:cs typeface="+mj-cs"/>
              </a:rPr>
              <a:t>«Как Муравьишка домой спешил»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17645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B95D24-5AC3-4A5C-84F7-61ED757BD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620688"/>
            <a:ext cx="7128792" cy="468052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dirty="0">
                <a:solidFill>
                  <a:srgbClr val="000000"/>
                </a:solidFill>
                <a:latin typeface="Georgia" panose="02040502050405020303" pitchFamily="18" charset="0"/>
              </a:rPr>
              <a:t>ГУСЕНИЦА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F123FE-B720-4A07-BB14-C78A38D77E8F}"/>
              </a:ext>
            </a:extLst>
          </p:cNvPr>
          <p:cNvSpPr/>
          <p:nvPr/>
        </p:nvSpPr>
        <p:spPr>
          <a:xfrm>
            <a:off x="5508104" y="1443841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701EF4-B28E-4A30-8084-F3CCFB83BC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265" y="445393"/>
            <a:ext cx="7163151" cy="5791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449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B95D24-5AC3-4A5C-84F7-61ED757BD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620688"/>
            <a:ext cx="7920880" cy="4392488"/>
          </a:xfrm>
        </p:spPr>
        <p:txBody>
          <a:bodyPr>
            <a:normAutofit/>
          </a:bodyPr>
          <a:lstStyle/>
          <a:p>
            <a:pPr algn="ctr"/>
            <a:r>
              <a:rPr lang="ru-RU" sz="72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БЛАГОДАРИМ</a:t>
            </a:r>
            <a:br>
              <a:rPr lang="ru-RU" sz="72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</a:br>
            <a:r>
              <a:rPr lang="ru-RU" sz="7200" b="1" dirty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692153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B95D24-5AC3-4A5C-84F7-61ED757BD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620688"/>
            <a:ext cx="7992888" cy="468052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>
                <a:solidFill>
                  <a:srgbClr val="FF0000"/>
                </a:solidFill>
                <a:latin typeface="Georgia" panose="02040502050405020303" pitchFamily="18" charset="0"/>
              </a:rPr>
              <a:t>Повсюду: в лесу на полянке,</a:t>
            </a:r>
            <a:br>
              <a:rPr lang="ru-RU" sz="3600" b="1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br>
              <a:rPr lang="ru-RU" sz="3600" b="1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3600" b="1" dirty="0">
                <a:solidFill>
                  <a:srgbClr val="FF0000"/>
                </a:solidFill>
                <a:latin typeface="Georgia" panose="02040502050405020303" pitchFamily="18" charset="0"/>
              </a:rPr>
              <a:t>В реке, на болоте, в полях -</a:t>
            </a:r>
            <a:br>
              <a:rPr lang="ru-RU" sz="3600" b="1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br>
              <a:rPr lang="ru-RU" sz="3600" b="1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3600" b="1" dirty="0">
                <a:solidFill>
                  <a:srgbClr val="FF0000"/>
                </a:solidFill>
                <a:latin typeface="Georgia" panose="02040502050405020303" pitchFamily="18" charset="0"/>
              </a:rPr>
              <a:t>Ты встретишь героев Бианки,</a:t>
            </a:r>
            <a:br>
              <a:rPr lang="ru-RU" sz="3600" b="1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br>
              <a:rPr lang="ru-RU" sz="3600" b="1" dirty="0">
                <a:solidFill>
                  <a:srgbClr val="FF0000"/>
                </a:solidFill>
                <a:latin typeface="Georgia" panose="02040502050405020303" pitchFamily="18" charset="0"/>
              </a:rPr>
            </a:br>
            <a:r>
              <a:rPr lang="ru-RU" sz="3600" b="1" dirty="0">
                <a:solidFill>
                  <a:srgbClr val="FF0000"/>
                </a:solidFill>
                <a:latin typeface="Georgia" panose="02040502050405020303" pitchFamily="18" charset="0"/>
              </a:rPr>
              <a:t>У них побываешь в гостях.</a:t>
            </a:r>
          </a:p>
        </p:txBody>
      </p:sp>
    </p:spTree>
    <p:extLst>
      <p:ext uri="{BB962C8B-B14F-4D97-AF65-F5344CB8AC3E}">
        <p14:creationId xmlns:p14="http://schemas.microsoft.com/office/powerpoint/2010/main" val="3584189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B95D24-5AC3-4A5C-84F7-61ED757BD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620688"/>
            <a:ext cx="4320480" cy="468052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>
                <a:solidFill>
                  <a:srgbClr val="000000"/>
                </a:solidFill>
                <a:latin typeface="Georgia" panose="02040502050405020303" pitchFamily="18" charset="0"/>
              </a:rPr>
              <a:t>КТО ЭТО?</a:t>
            </a:r>
            <a:br>
              <a:rPr lang="ru-RU" sz="3600" b="1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600" dirty="0">
                <a:solidFill>
                  <a:srgbClr val="000000"/>
                </a:solidFill>
                <a:latin typeface="Georgia" panose="02040502050405020303" pitchFamily="18" charset="0"/>
              </a:rPr>
              <a:t>«Ноги, как ходули, между ног </a:t>
            </a:r>
            <a:br>
              <a:rPr lang="ru-RU" sz="36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600" dirty="0">
                <a:solidFill>
                  <a:srgbClr val="000000"/>
                </a:solidFill>
                <a:latin typeface="Georgia" panose="02040502050405020303" pitchFamily="18" charset="0"/>
              </a:rPr>
              <a:t>голова качается, </a:t>
            </a:r>
            <a:br>
              <a:rPr lang="ru-RU" sz="36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600" dirty="0">
                <a:solidFill>
                  <a:srgbClr val="000000"/>
                </a:solidFill>
                <a:latin typeface="Georgia" panose="02040502050405020303" pitchFamily="18" charset="0"/>
              </a:rPr>
              <a:t>коленки выше спины торчат»</a:t>
            </a:r>
            <a:endParaRPr lang="ru-RU" sz="3600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F123FE-B720-4A07-BB14-C78A38D77E8F}"/>
              </a:ext>
            </a:extLst>
          </p:cNvPr>
          <p:cNvSpPr/>
          <p:nvPr/>
        </p:nvSpPr>
        <p:spPr>
          <a:xfrm>
            <a:off x="5508104" y="1443841"/>
            <a:ext cx="30243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0000"/>
                </a:solidFill>
                <a:latin typeface="Georgia" panose="02040502050405020303" pitchFamily="18" charset="0"/>
                <a:ea typeface="+mj-ea"/>
                <a:cs typeface="+mj-cs"/>
              </a:rPr>
              <a:t>рассказ </a:t>
            </a:r>
          </a:p>
          <a:p>
            <a:pPr algn="ctr"/>
            <a:r>
              <a:rPr lang="ru-RU" sz="3600" dirty="0">
                <a:solidFill>
                  <a:srgbClr val="000000"/>
                </a:solidFill>
                <a:latin typeface="Georgia" panose="02040502050405020303" pitchFamily="18" charset="0"/>
                <a:ea typeface="+mj-ea"/>
                <a:cs typeface="+mj-cs"/>
              </a:rPr>
              <a:t>«Как Муравьишка домой спешил»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80251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B95D24-5AC3-4A5C-84F7-61ED757BD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620688"/>
            <a:ext cx="7128792" cy="468052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dirty="0">
                <a:solidFill>
                  <a:srgbClr val="000000"/>
                </a:solidFill>
                <a:latin typeface="Georgia" panose="02040502050405020303" pitchFamily="18" charset="0"/>
              </a:rPr>
              <a:t>ПАУК - СЕНОКОСЕЦ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F123FE-B720-4A07-BB14-C78A38D77E8F}"/>
              </a:ext>
            </a:extLst>
          </p:cNvPr>
          <p:cNvSpPr/>
          <p:nvPr/>
        </p:nvSpPr>
        <p:spPr>
          <a:xfrm>
            <a:off x="5508104" y="1443841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1107D48-70FF-4F92-9658-44A407B39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04664"/>
            <a:ext cx="8370676" cy="520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4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B95D24-5AC3-4A5C-84F7-61ED757BD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620688"/>
            <a:ext cx="4968552" cy="5256584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>
                <a:solidFill>
                  <a:srgbClr val="000000"/>
                </a:solidFill>
                <a:latin typeface="Georgia" panose="02040502050405020303" pitchFamily="18" charset="0"/>
              </a:rPr>
              <a:t>КТО ЭТО?</a:t>
            </a:r>
            <a:br>
              <a:rPr lang="ru-RU" sz="3600" b="1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«Она сидела на камне, </a:t>
            </a:r>
            <a:b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глаза закрыла, грелась </a:t>
            </a:r>
            <a:b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на солнышке. </a:t>
            </a:r>
            <a:b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Щенок – прыг! – </a:t>
            </a:r>
            <a:b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и ухватил за хвост. </a:t>
            </a:r>
            <a:b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А она извернулась, хвост </a:t>
            </a:r>
            <a:b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в зубах у него оставила, </a:t>
            </a:r>
            <a:b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а сама под камень»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F123FE-B720-4A07-BB14-C78A38D77E8F}"/>
              </a:ext>
            </a:extLst>
          </p:cNvPr>
          <p:cNvSpPr/>
          <p:nvPr/>
        </p:nvSpPr>
        <p:spPr>
          <a:xfrm>
            <a:off x="5508104" y="1988839"/>
            <a:ext cx="33843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0000"/>
                </a:solidFill>
                <a:latin typeface="Georgia" panose="02040502050405020303" pitchFamily="18" charset="0"/>
                <a:ea typeface="+mj-ea"/>
                <a:cs typeface="+mj-cs"/>
              </a:rPr>
              <a:t>Рассказ</a:t>
            </a:r>
          </a:p>
          <a:p>
            <a:pPr algn="ctr"/>
            <a:r>
              <a:rPr lang="ru-RU" sz="3600" dirty="0">
                <a:solidFill>
                  <a:srgbClr val="000000"/>
                </a:solidFill>
                <a:latin typeface="Georgia" panose="02040502050405020303" pitchFamily="18" charset="0"/>
                <a:ea typeface="+mj-ea"/>
                <a:cs typeface="+mj-cs"/>
              </a:rPr>
              <a:t>«Первая </a:t>
            </a:r>
          </a:p>
          <a:p>
            <a:pPr algn="ctr"/>
            <a:r>
              <a:rPr lang="ru-RU" sz="3600" dirty="0">
                <a:solidFill>
                  <a:srgbClr val="000000"/>
                </a:solidFill>
                <a:latin typeface="Georgia" panose="02040502050405020303" pitchFamily="18" charset="0"/>
                <a:ea typeface="+mj-ea"/>
                <a:cs typeface="+mj-cs"/>
              </a:rPr>
              <a:t>охота»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12690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B95D24-5AC3-4A5C-84F7-61ED757BD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620688"/>
            <a:ext cx="7128792" cy="468052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dirty="0">
                <a:solidFill>
                  <a:srgbClr val="000000"/>
                </a:solidFill>
                <a:latin typeface="Georgia" panose="02040502050405020303" pitchFamily="18" charset="0"/>
              </a:rPr>
              <a:t>ЯЩЕРИЦА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F123FE-B720-4A07-BB14-C78A38D77E8F}"/>
              </a:ext>
            </a:extLst>
          </p:cNvPr>
          <p:cNvSpPr/>
          <p:nvPr/>
        </p:nvSpPr>
        <p:spPr>
          <a:xfrm>
            <a:off x="5508104" y="1443841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3C22BE-0BE7-44DF-8F6B-470462E66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4735" y="264451"/>
            <a:ext cx="6914529" cy="632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62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B95D24-5AC3-4A5C-84F7-61ED757BD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620688"/>
            <a:ext cx="4320480" cy="525658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0000"/>
                </a:solidFill>
                <a:latin typeface="Georgia" panose="02040502050405020303" pitchFamily="18" charset="0"/>
              </a:rPr>
              <a:t>КТО ЭТО?</a:t>
            </a:r>
            <a:br>
              <a:rPr lang="ru-RU" sz="3600" b="1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«Надули пузыри за ушами, высунули головы из воды, </a:t>
            </a:r>
            <a:b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рты приоткрыли </a:t>
            </a:r>
            <a:b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и – один воздух вышел из них. Никакого пения»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F123FE-B720-4A07-BB14-C78A38D77E8F}"/>
              </a:ext>
            </a:extLst>
          </p:cNvPr>
          <p:cNvSpPr/>
          <p:nvPr/>
        </p:nvSpPr>
        <p:spPr>
          <a:xfrm>
            <a:off x="5508104" y="1988839"/>
            <a:ext cx="338437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0000"/>
                </a:solidFill>
                <a:latin typeface="Georgia" panose="02040502050405020303" pitchFamily="18" charset="0"/>
                <a:ea typeface="+mj-ea"/>
                <a:cs typeface="+mj-cs"/>
              </a:rPr>
              <a:t>Рассказ</a:t>
            </a:r>
          </a:p>
          <a:p>
            <a:pPr algn="ctr"/>
            <a:r>
              <a:rPr lang="ru-RU" sz="3600" dirty="0">
                <a:solidFill>
                  <a:srgbClr val="000000"/>
                </a:solidFill>
                <a:latin typeface="Georgia" panose="02040502050405020303" pitchFamily="18" charset="0"/>
                <a:ea typeface="+mj-ea"/>
                <a:cs typeface="+mj-cs"/>
              </a:rPr>
              <a:t>«Кто чем </a:t>
            </a:r>
          </a:p>
          <a:p>
            <a:pPr algn="ctr"/>
            <a:r>
              <a:rPr lang="ru-RU" sz="3600" dirty="0">
                <a:solidFill>
                  <a:srgbClr val="000000"/>
                </a:solidFill>
                <a:latin typeface="Georgia" panose="02040502050405020303" pitchFamily="18" charset="0"/>
                <a:ea typeface="+mj-ea"/>
                <a:cs typeface="+mj-cs"/>
              </a:rPr>
              <a:t>поёт?»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1355761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B95D24-5AC3-4A5C-84F7-61ED757BD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600" y="620688"/>
            <a:ext cx="7128792" cy="468052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4800" b="1" dirty="0">
                <a:solidFill>
                  <a:srgbClr val="000000"/>
                </a:solidFill>
                <a:latin typeface="Georgia" panose="02040502050405020303" pitchFamily="18" charset="0"/>
              </a:rPr>
              <a:t>ЛЯГУШКИ</a:t>
            </a:r>
            <a:endParaRPr lang="ru-RU" sz="4800" b="1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F123FE-B720-4A07-BB14-C78A38D77E8F}"/>
              </a:ext>
            </a:extLst>
          </p:cNvPr>
          <p:cNvSpPr/>
          <p:nvPr/>
        </p:nvSpPr>
        <p:spPr>
          <a:xfrm>
            <a:off x="5508104" y="1443841"/>
            <a:ext cx="3024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FAABDC-2503-4E5B-B772-99B14F96EE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15" y="620688"/>
            <a:ext cx="7967170" cy="5233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12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EB95D24-5AC3-4A5C-84F7-61ED757BD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17D71B27-BBBF-4475-B21E-B0917244B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620688"/>
            <a:ext cx="4680520" cy="4752528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3600" b="1" dirty="0">
                <a:solidFill>
                  <a:srgbClr val="000000"/>
                </a:solidFill>
                <a:latin typeface="Georgia" panose="02040502050405020303" pitchFamily="18" charset="0"/>
              </a:rPr>
              <a:t>КТО ЭТО?</a:t>
            </a:r>
            <a:br>
              <a:rPr lang="ru-RU" sz="3600" b="1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«Глядь – бежит по воде лодочка на ножках, подпрыгнула </a:t>
            </a:r>
            <a:b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и зашагала по воде, </a:t>
            </a:r>
            <a:b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как посуху. </a:t>
            </a:r>
            <a:b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Оттолкнётся ножками </a:t>
            </a:r>
            <a:b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и катит - скользит </a:t>
            </a:r>
            <a:b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3200" dirty="0">
                <a:solidFill>
                  <a:srgbClr val="000000"/>
                </a:solidFill>
                <a:latin typeface="Georgia" panose="02040502050405020303" pitchFamily="18" charset="0"/>
              </a:rPr>
              <a:t>по воде, как по льду»</a:t>
            </a:r>
            <a:endParaRPr lang="ru-RU" sz="3200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23F123FE-B720-4A07-BB14-C78A38D77E8F}"/>
              </a:ext>
            </a:extLst>
          </p:cNvPr>
          <p:cNvSpPr/>
          <p:nvPr/>
        </p:nvSpPr>
        <p:spPr>
          <a:xfrm>
            <a:off x="5508104" y="1443841"/>
            <a:ext cx="30243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0000"/>
                </a:solidFill>
                <a:latin typeface="Georgia" panose="02040502050405020303" pitchFamily="18" charset="0"/>
                <a:ea typeface="+mj-ea"/>
                <a:cs typeface="+mj-cs"/>
              </a:rPr>
              <a:t>рассказ </a:t>
            </a:r>
          </a:p>
          <a:p>
            <a:pPr algn="ctr"/>
            <a:r>
              <a:rPr lang="ru-RU" sz="3600" dirty="0">
                <a:solidFill>
                  <a:srgbClr val="000000"/>
                </a:solidFill>
                <a:latin typeface="Georgia" panose="02040502050405020303" pitchFamily="18" charset="0"/>
                <a:ea typeface="+mj-ea"/>
                <a:cs typeface="+mj-cs"/>
              </a:rPr>
              <a:t>«Как Муравьишка домой спешил»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417962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</TotalTime>
  <Words>88</Words>
  <Application>Microsoft Office PowerPoint</Application>
  <PresentationFormat>Экран (4:3)</PresentationFormat>
  <Paragraphs>35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Georgia</vt:lpstr>
      <vt:lpstr>Тема Office</vt:lpstr>
      <vt:lpstr>Виталий Валентинович Бианки (1894-1959)</vt:lpstr>
      <vt:lpstr>Повсюду: в лесу на полянке,  В реке, на болоте, в полях -  Ты встретишь героев Бианки,  У них побываешь в гостях.</vt:lpstr>
      <vt:lpstr>КТО ЭТО? «Ноги, как ходули, между ног  голова качается,  коленки выше спины торчат»</vt:lpstr>
      <vt:lpstr>ПАУК - СЕНОКОСЕЦ</vt:lpstr>
      <vt:lpstr>КТО ЭТО? «Она сидела на камне,  глаза закрыла, грелась  на солнышке.  Щенок – прыг! –  и ухватил за хвост.  А она извернулась, хвост  в зубах у него оставила,  а сама под камень»</vt:lpstr>
      <vt:lpstr>ЯЩЕРИЦА</vt:lpstr>
      <vt:lpstr>КТО ЭТО? «Надули пузыри за ушами, высунули головы из воды,  рты приоткрыли  и – один воздух вышел из них. Никакого пения»</vt:lpstr>
      <vt:lpstr>ЛЯГУШКИ</vt:lpstr>
      <vt:lpstr>КТО ЭТО? «Глядь – бежит по воде лодочка на ножках, подпрыгнула  и зашагала по воде,  как посуху.  Оттолкнётся ножками  и катит - скользит  по воде, как по льду»</vt:lpstr>
      <vt:lpstr>ВОДОМЕРКА - КЛОП</vt:lpstr>
      <vt:lpstr>КТО ЭТО? «Один крошечный Жучок идёт себе по земле  и никуда не прячется. Догнал его Щенок,  хотел схватить,  а Жучок остановился,  да как пальнёт в него липкой едкой струйкой – прямо в нос попал!»</vt:lpstr>
      <vt:lpstr>ЖУК - БОМБАРДИР</vt:lpstr>
      <vt:lpstr>КТО ЭТО? «Скрипочки у неё  на крылышках,  а вместо смычков – длинные задние лапки  коленками назад.  На крыльях – зазубренки,  а на ножках зацепочки.  Трёт она себя ножками  по бокам, зазубринками  за зацепочки задевает -стрекочет»</vt:lpstr>
      <vt:lpstr>САРАНЧА</vt:lpstr>
      <vt:lpstr>КТО ЭТО? «На листке сидит, шелковую нитку из себя тянет, тянет и на листок мотает. С перепугу муравьишка кувырк  с листка и полетел вниз,  но что-то сверху – дёрг! И закачался он на шёлковой ниточке: ниточки-то на сучок были намотаны»</vt:lpstr>
      <vt:lpstr>ГУСЕНИЦА</vt:lpstr>
      <vt:lpstr>БЛАГОДАРИМ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Ру Ри</cp:lastModifiedBy>
  <cp:revision>171</cp:revision>
  <dcterms:created xsi:type="dcterms:W3CDTF">2020-06-02T08:28:12Z</dcterms:created>
  <dcterms:modified xsi:type="dcterms:W3CDTF">2024-02-25T16:20:35Z</dcterms:modified>
</cp:coreProperties>
</file>